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57" r:id="rId3"/>
    <p:sldId id="292" r:id="rId4"/>
    <p:sldId id="272" r:id="rId5"/>
    <p:sldId id="293" r:id="rId6"/>
    <p:sldId id="273" r:id="rId7"/>
    <p:sldId id="274" r:id="rId8"/>
    <p:sldId id="277" r:id="rId9"/>
    <p:sldId id="278" r:id="rId10"/>
    <p:sldId id="294" r:id="rId11"/>
    <p:sldId id="285" r:id="rId12"/>
    <p:sldId id="297" r:id="rId13"/>
    <p:sldId id="299" r:id="rId14"/>
    <p:sldId id="300" r:id="rId15"/>
    <p:sldId id="301" r:id="rId16"/>
    <p:sldId id="302" r:id="rId17"/>
    <p:sldId id="304" r:id="rId18"/>
    <p:sldId id="303" r:id="rId19"/>
    <p:sldId id="279" r:id="rId20"/>
    <p:sldId id="280" r:id="rId21"/>
    <p:sldId id="281" r:id="rId22"/>
    <p:sldId id="282" r:id="rId23"/>
    <p:sldId id="283" r:id="rId24"/>
    <p:sldId id="284" r:id="rId25"/>
    <p:sldId id="305" r:id="rId26"/>
    <p:sldId id="306" r:id="rId27"/>
    <p:sldId id="307" r:id="rId28"/>
    <p:sldId id="309" r:id="rId29"/>
    <p:sldId id="310" r:id="rId30"/>
    <p:sldId id="308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286" r:id="rId51"/>
    <p:sldId id="287" r:id="rId52"/>
    <p:sldId id="319" r:id="rId53"/>
    <p:sldId id="331" r:id="rId54"/>
    <p:sldId id="332" r:id="rId55"/>
    <p:sldId id="288" r:id="rId56"/>
    <p:sldId id="289" r:id="rId57"/>
    <p:sldId id="290" r:id="rId58"/>
    <p:sldId id="291" r:id="rId59"/>
    <p:sldId id="333" r:id="rId60"/>
    <p:sldId id="337" r:id="rId61"/>
    <p:sldId id="334" r:id="rId62"/>
    <p:sldId id="335" r:id="rId63"/>
    <p:sldId id="336" r:id="rId64"/>
    <p:sldId id="275" r:id="rId65"/>
    <p:sldId id="276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92F322-BA8E-2A52-F43D-0DF313B5B127}" v="6" dt="2024-01-22T09:40:40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75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shmi Laxmikant Malghan [MAHE-MIT]" userId="S::rashmi.malghan@manipal.edu::518d87de-6d79-461b-860c-5df9861473fa" providerId="AD" clId="Web-{9292F322-BA8E-2A52-F43D-0DF313B5B127}"/>
    <pc:docChg chg="modSld">
      <pc:chgData name="Rashmi Laxmikant Malghan [MAHE-MIT]" userId="S::rashmi.malghan@manipal.edu::518d87de-6d79-461b-860c-5df9861473fa" providerId="AD" clId="Web-{9292F322-BA8E-2A52-F43D-0DF313B5B127}" dt="2024-01-22T09:40:40.139" v="2" actId="20577"/>
      <pc:docMkLst>
        <pc:docMk/>
      </pc:docMkLst>
      <pc:sldChg chg="modSp">
        <pc:chgData name="Rashmi Laxmikant Malghan [MAHE-MIT]" userId="S::rashmi.malghan@manipal.edu::518d87de-6d79-461b-860c-5df9861473fa" providerId="AD" clId="Web-{9292F322-BA8E-2A52-F43D-0DF313B5B127}" dt="2024-01-22T09:40:40.139" v="2" actId="20577"/>
        <pc:sldMkLst>
          <pc:docMk/>
          <pc:sldMk cId="736329962" sldId="272"/>
        </pc:sldMkLst>
        <pc:spChg chg="mod">
          <ac:chgData name="Rashmi Laxmikant Malghan [MAHE-MIT]" userId="S::rashmi.malghan@manipal.edu::518d87de-6d79-461b-860c-5df9861473fa" providerId="AD" clId="Web-{9292F322-BA8E-2A52-F43D-0DF313B5B127}" dt="2024-01-22T09:40:40.139" v="2" actId="20577"/>
          <ac:spMkLst>
            <pc:docMk/>
            <pc:sldMk cId="736329962" sldId="272"/>
            <ac:spMk id="4" creationId="{324BC8BB-90AE-B6FB-E688-43A6A4C2A05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07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206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83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32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155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701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76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319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5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548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02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FDE4B-0BF8-4350-946D-EF304E6FA04F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00355-B309-4D26-8C51-B6769C2FB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60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tutorialspoint.com/apache_pig/apache_pig_group_operator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C8A3F-1943-C308-33CE-32F86F70A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8496" y="1783959"/>
            <a:ext cx="4523424" cy="2889114"/>
          </a:xfrm>
        </p:spPr>
        <p:txBody>
          <a:bodyPr anchor="b">
            <a:normAutofit fontScale="90000"/>
          </a:bodyPr>
          <a:lstStyle/>
          <a:p>
            <a:r>
              <a:rPr lang="en-IN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BIG DATA ANALYTICS</a:t>
            </a:r>
            <a:br>
              <a:rPr lang="en-IN" sz="54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IN" sz="5400" dirty="0">
                <a:solidFill>
                  <a:schemeClr val="accent2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Part </a:t>
            </a:r>
            <a:r>
              <a:rPr lang="en-IN" sz="5400">
                <a:solidFill>
                  <a:schemeClr val="accent2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– 4</a:t>
            </a:r>
            <a:br>
              <a:rPr lang="en-IN" sz="54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IN" sz="5400" dirty="0">
                <a:latin typeface="Aldhabi" panose="01000000000000000000" pitchFamily="2" charset="-78"/>
                <a:cs typeface="Aldhabi" panose="01000000000000000000" pitchFamily="2" charset="-78"/>
              </a:rPr>
              <a:t>“PIG”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84BC97-3B21-0E8E-5A54-FB963FF5E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r"/>
            <a:r>
              <a:rPr lang="en-I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IN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Dr.Rashmi</a:t>
            </a:r>
            <a:r>
              <a:rPr lang="en-I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 Malghan </a:t>
            </a:r>
            <a:r>
              <a:rPr lang="en-IN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>
                <a:solidFill>
                  <a:schemeClr val="accent2"/>
                </a:solidFill>
              </a:rPr>
              <a:t>Ms</a:t>
            </a:r>
            <a:r>
              <a:rPr lang="en-US" dirty="0">
                <a:solidFill>
                  <a:schemeClr val="accent2"/>
                </a:solidFill>
              </a:rPr>
              <a:t>. </a:t>
            </a:r>
            <a:r>
              <a:rPr lang="en-US" dirty="0" err="1">
                <a:solidFill>
                  <a:schemeClr val="accent2"/>
                </a:solidFill>
              </a:rPr>
              <a:t>Shavantrevva</a:t>
            </a:r>
            <a:r>
              <a:rPr lang="en-US" dirty="0">
                <a:solidFill>
                  <a:schemeClr val="accent2"/>
                </a:solidFill>
              </a:rPr>
              <a:t> S </a:t>
            </a:r>
            <a:r>
              <a:rPr lang="en-US" dirty="0" err="1">
                <a:solidFill>
                  <a:schemeClr val="accent2"/>
                </a:solidFill>
              </a:rPr>
              <a:t>Bilakeri</a:t>
            </a:r>
            <a:endParaRPr lang="en-US" dirty="0">
              <a:solidFill>
                <a:schemeClr val="accent2"/>
              </a:solidFill>
            </a:endParaRPr>
          </a:p>
          <a:p>
            <a:pPr algn="r"/>
            <a:endParaRPr lang="en-IN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1E686628-80FF-21E7-FAC1-40474728E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69" r="2087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67239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FD8D15-1E02-49F0-E65B-1B04E03394EA}"/>
              </a:ext>
            </a:extLst>
          </p:cNvPr>
          <p:cNvSpPr txBox="1"/>
          <p:nvPr/>
        </p:nvSpPr>
        <p:spPr>
          <a:xfrm>
            <a:off x="947057" y="0"/>
            <a:ext cx="2895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PIG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2"/>
                </a:solidFill>
              </a:rPr>
              <a:t>Anatomy</a:t>
            </a:r>
            <a:endParaRPr lang="en-IN" sz="40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63670-E253-D85C-A209-93801D58147C}"/>
              </a:ext>
            </a:extLst>
          </p:cNvPr>
          <p:cNvSpPr txBox="1"/>
          <p:nvPr/>
        </p:nvSpPr>
        <p:spPr>
          <a:xfrm>
            <a:off x="206829" y="519870"/>
            <a:ext cx="6748579" cy="2232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3200" dirty="0"/>
              <a:t>Data flow Language- </a:t>
            </a:r>
            <a:r>
              <a:rPr lang="en-US" sz="3200" b="1" dirty="0"/>
              <a:t>pig </a:t>
            </a:r>
            <a:r>
              <a:rPr lang="en-US" sz="3200" b="1" dirty="0" err="1"/>
              <a:t>latin</a:t>
            </a:r>
            <a:endParaRPr lang="en-US" sz="32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3200" dirty="0"/>
              <a:t>Interactive shell- </a:t>
            </a:r>
            <a:r>
              <a:rPr lang="en-US" sz="3200" b="1" dirty="0"/>
              <a:t>Grunt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3200" dirty="0"/>
              <a:t>Prig interpreter and execution engine</a:t>
            </a:r>
            <a:endParaRPr lang="en-IN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3D9E9-6661-9B4D-C660-434C4852AFBA}"/>
              </a:ext>
            </a:extLst>
          </p:cNvPr>
          <p:cNvSpPr txBox="1"/>
          <p:nvPr/>
        </p:nvSpPr>
        <p:spPr>
          <a:xfrm>
            <a:off x="7543933" y="674914"/>
            <a:ext cx="4648067" cy="5679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PIG supports: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1.HDFS commands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2.UNIX shell operators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3.Relational operators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4. Positional operators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5. Mathematical functions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6. User defined functions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7. Complex data structures</a:t>
            </a:r>
            <a:endParaRPr lang="en-IN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3EA03B-6FF2-02EC-A37D-EF0BAA3A5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72" y="3271761"/>
            <a:ext cx="4734682" cy="3539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1CC6A8-D14B-036E-FA36-837F68297DC5}"/>
              </a:ext>
            </a:extLst>
          </p:cNvPr>
          <p:cNvSpPr txBox="1"/>
          <p:nvPr/>
        </p:nvSpPr>
        <p:spPr>
          <a:xfrm>
            <a:off x="1726004" y="2750216"/>
            <a:ext cx="2359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PIG Philosophy</a:t>
            </a:r>
            <a:endParaRPr lang="en-IN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996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A2D8-5AE6-6CED-0A8C-BFEC4D84C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78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Apache Pig – Architecture / Pig MapReduce Engine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DC3870-35D0-A44F-45F2-96545DD16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802" t="27312" r="38818" b="21123"/>
          <a:stretch/>
        </p:blipFill>
        <p:spPr>
          <a:xfrm>
            <a:off x="587829" y="1082676"/>
            <a:ext cx="4920344" cy="54101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5261EB-4F5C-27AB-8F95-F5BBF709804B}"/>
              </a:ext>
            </a:extLst>
          </p:cNvPr>
          <p:cNvSpPr txBox="1"/>
          <p:nvPr/>
        </p:nvSpPr>
        <p:spPr>
          <a:xfrm>
            <a:off x="5617028" y="4754639"/>
            <a:ext cx="6825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Compiler: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pig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scripts to Apache MapReduce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Executed using executing engine over Hadoop cluster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99359A-E37F-B457-C897-38F8E14089B3}"/>
              </a:ext>
            </a:extLst>
          </p:cNvPr>
          <p:cNvCxnSpPr/>
          <p:nvPr/>
        </p:nvCxnSpPr>
        <p:spPr>
          <a:xfrm>
            <a:off x="3592286" y="3429000"/>
            <a:ext cx="2024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2F8279-D3C7-150D-523E-7437D4B36823}"/>
              </a:ext>
            </a:extLst>
          </p:cNvPr>
          <p:cNvSpPr txBox="1"/>
          <p:nvPr/>
        </p:nvSpPr>
        <p:spPr>
          <a:xfrm>
            <a:off x="5508173" y="2955804"/>
            <a:ext cx="64552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Grunt Shell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Native shell provided by Apache Pig, to execute pig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pig scripts to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client  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pig server &amp; execute over Apache pig.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0332C4-9C0F-E7C3-79E3-C281442C085E}"/>
              </a:ext>
            </a:extLst>
          </p:cNvPr>
          <p:cNvSpPr txBox="1"/>
          <p:nvPr/>
        </p:nvSpPr>
        <p:spPr>
          <a:xfrm>
            <a:off x="5617028" y="1756853"/>
            <a:ext cx="6346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Pig Latin Scripts: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queries over big data.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47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5098A6-FFEB-B78F-3BE1-E0284439A571}"/>
              </a:ext>
            </a:extLst>
          </p:cNvPr>
          <p:cNvSpPr txBox="1"/>
          <p:nvPr/>
        </p:nvSpPr>
        <p:spPr>
          <a:xfrm>
            <a:off x="729343" y="319598"/>
            <a:ext cx="11310257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chemeClr val="accent2"/>
                </a:solidFill>
                <a:effectLst/>
                <a:latin typeface="var(--font-sans)"/>
              </a:rPr>
              <a:t>Operators in Apache Pig</a:t>
            </a:r>
            <a:endParaRPr lang="en-US" sz="3600" b="0" i="0" dirty="0">
              <a:solidFill>
                <a:schemeClr val="accent2"/>
              </a:solidFill>
              <a:effectLst/>
              <a:latin typeface="var(--font-serif)"/>
            </a:endParaRPr>
          </a:p>
          <a:p>
            <a:pPr algn="l"/>
            <a:r>
              <a:rPr lang="en-US" sz="3200" b="0" i="0" dirty="0">
                <a:effectLst/>
                <a:latin typeface="var(--font-sans)"/>
              </a:rPr>
              <a:t>Pig Latin Operators are the basic constructs that allow </a:t>
            </a:r>
            <a:r>
              <a:rPr lang="en-US" sz="3200" b="0" i="0" dirty="0">
                <a:solidFill>
                  <a:srgbClr val="92D050"/>
                </a:solidFill>
                <a:effectLst/>
                <a:latin typeface="var(--font-sans)"/>
              </a:rPr>
              <a:t>data manipulation</a:t>
            </a:r>
            <a:r>
              <a:rPr lang="en-US" sz="3200" b="0" i="0" dirty="0">
                <a:effectLst/>
                <a:latin typeface="var(--font-sans)"/>
              </a:rPr>
              <a:t> in Apache Pig. Some commonly used operators include: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accent1"/>
                </a:solidFill>
                <a:effectLst/>
                <a:latin typeface="var(--font-sans)"/>
              </a:rPr>
              <a:t>LOAD and STORE</a:t>
            </a:r>
            <a:r>
              <a:rPr lang="en-US" sz="3200" b="0" i="0" dirty="0">
                <a:effectLst/>
                <a:latin typeface="var(--font-sans)"/>
              </a:rPr>
              <a:t>: These operators are used to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var(--font-sans)"/>
              </a:rPr>
              <a:t>read and write </a:t>
            </a:r>
            <a:r>
              <a:rPr lang="en-US" sz="3200" b="0" i="0" dirty="0">
                <a:effectLst/>
                <a:latin typeface="var(--font-sans)"/>
              </a:rPr>
              <a:t>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accent1"/>
                </a:solidFill>
                <a:effectLst/>
                <a:latin typeface="var(--font-sans)"/>
              </a:rPr>
              <a:t>FILTER</a:t>
            </a:r>
            <a:r>
              <a:rPr lang="en-US" sz="3200" b="0" i="0" dirty="0">
                <a:effectLst/>
                <a:latin typeface="var(--font-sans)"/>
              </a:rPr>
              <a:t>: The FILTER operator is used to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var(--font-sans)"/>
              </a:rPr>
              <a:t>remove unwanted </a:t>
            </a:r>
            <a:r>
              <a:rPr lang="en-US" sz="3200" b="0" i="0" dirty="0">
                <a:effectLst/>
                <a:latin typeface="var(--font-sans)"/>
              </a:rPr>
              <a:t>data based on a condition.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accent1"/>
                </a:solidFill>
                <a:effectLst/>
                <a:latin typeface="var(--font-sans)"/>
              </a:rPr>
              <a:t>GROUP</a:t>
            </a:r>
            <a:r>
              <a:rPr lang="en-US" sz="3200" b="0" i="0" dirty="0">
                <a:effectLst/>
                <a:latin typeface="var(--font-sans)"/>
              </a:rPr>
              <a:t>: The GROUP operator is used to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var(--font-sans)"/>
              </a:rPr>
              <a:t>group the data in one or more relations.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accent1"/>
                </a:solidFill>
                <a:effectLst/>
                <a:latin typeface="var(--font-sans)"/>
              </a:rPr>
              <a:t>JOIN</a:t>
            </a:r>
            <a:r>
              <a:rPr lang="en-US" sz="3200" b="0" i="0" dirty="0">
                <a:effectLst/>
                <a:latin typeface="var(--font-sans)"/>
              </a:rPr>
              <a:t>: The JOIN operator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var(--font-sans)"/>
              </a:rPr>
              <a:t>merges two or more relations</a:t>
            </a:r>
            <a:r>
              <a:rPr lang="en-US" sz="3200" b="0" i="0" dirty="0">
                <a:effectLst/>
                <a:latin typeface="var(--font-sans)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accent1"/>
                </a:solidFill>
                <a:effectLst/>
                <a:latin typeface="var(--font-sans)"/>
              </a:rPr>
              <a:t>SPLIT</a:t>
            </a:r>
            <a:r>
              <a:rPr lang="en-US" sz="3200" b="0" i="0" dirty="0">
                <a:effectLst/>
                <a:latin typeface="var(--font-sans)"/>
              </a:rPr>
              <a:t>: The SPLIT operator is used to 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var(--font-sans)"/>
              </a:rPr>
              <a:t>split a single relation into two or more relations</a:t>
            </a:r>
            <a:r>
              <a:rPr lang="en-US" sz="3200" b="0" i="0" dirty="0">
                <a:effectLst/>
                <a:latin typeface="var(--font-sans)"/>
              </a:rPr>
              <a:t> based on some condition.</a:t>
            </a:r>
          </a:p>
        </p:txBody>
      </p:sp>
    </p:spTree>
    <p:extLst>
      <p:ext uri="{BB962C8B-B14F-4D97-AF65-F5344CB8AC3E}">
        <p14:creationId xmlns:p14="http://schemas.microsoft.com/office/powerpoint/2010/main" val="259952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0A6369-0761-D95F-CA4E-A8CCC284792E}"/>
              </a:ext>
            </a:extLst>
          </p:cNvPr>
          <p:cNvSpPr txBox="1"/>
          <p:nvPr/>
        </p:nvSpPr>
        <p:spPr>
          <a:xfrm>
            <a:off x="2708919" y="195943"/>
            <a:ext cx="677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solidFill>
                  <a:schemeClr val="accent2"/>
                </a:solidFill>
              </a:rPr>
              <a:t>Pig Syntax used for Data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C46F7-F096-26B8-886F-C305915BC0F3}"/>
              </a:ext>
            </a:extLst>
          </p:cNvPr>
          <p:cNvSpPr txBox="1"/>
          <p:nvPr/>
        </p:nvSpPr>
        <p:spPr>
          <a:xfrm>
            <a:off x="587829" y="842274"/>
            <a:ext cx="828402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X= LOAD  ‘file name.txt’;     </a:t>
            </a:r>
            <a:r>
              <a:rPr lang="en-IN" sz="3200" b="1" dirty="0">
                <a:solidFill>
                  <a:srgbClr val="92D050"/>
                </a:solidFill>
              </a:rPr>
              <a:t>#directory name</a:t>
            </a:r>
          </a:p>
          <a:p>
            <a:r>
              <a:rPr lang="en-IN" sz="3200" b="1" dirty="0"/>
              <a:t>………..</a:t>
            </a:r>
          </a:p>
          <a:p>
            <a:endParaRPr lang="en-IN" sz="3200" b="1" dirty="0"/>
          </a:p>
          <a:p>
            <a:r>
              <a:rPr lang="en-IN" sz="3200" b="1" dirty="0"/>
              <a:t>Y= GROUP ….;</a:t>
            </a:r>
          </a:p>
          <a:p>
            <a:endParaRPr lang="en-IN" sz="3200" b="1" dirty="0"/>
          </a:p>
          <a:p>
            <a:r>
              <a:rPr lang="en-IN" sz="3200" b="1" dirty="0"/>
              <a:t>……..</a:t>
            </a:r>
          </a:p>
          <a:p>
            <a:r>
              <a:rPr lang="en-IN" sz="3200" b="1" dirty="0"/>
              <a:t>Z= FILTER …;</a:t>
            </a:r>
          </a:p>
          <a:p>
            <a:endParaRPr lang="en-IN" sz="3200" b="1" dirty="0"/>
          </a:p>
          <a:p>
            <a:r>
              <a:rPr lang="en-IN" sz="3200" b="1" dirty="0"/>
              <a:t>…..</a:t>
            </a:r>
          </a:p>
          <a:p>
            <a:r>
              <a:rPr lang="en-IN" sz="3200" b="1" dirty="0"/>
              <a:t>DUMP Y;       </a:t>
            </a:r>
            <a:r>
              <a:rPr lang="en-IN" sz="3200" b="1" dirty="0">
                <a:solidFill>
                  <a:srgbClr val="92D050"/>
                </a:solidFill>
              </a:rPr>
              <a:t>#view result on screen</a:t>
            </a:r>
          </a:p>
          <a:p>
            <a:r>
              <a:rPr lang="en-IN" sz="3200" b="1" dirty="0"/>
              <a:t>……..</a:t>
            </a:r>
          </a:p>
          <a:p>
            <a:r>
              <a:rPr lang="en-IN" sz="3200" b="1" dirty="0"/>
              <a:t>STORE Z into ‘temp’</a:t>
            </a:r>
          </a:p>
        </p:txBody>
      </p:sp>
    </p:spTree>
    <p:extLst>
      <p:ext uri="{BB962C8B-B14F-4D97-AF65-F5344CB8AC3E}">
        <p14:creationId xmlns:p14="http://schemas.microsoft.com/office/powerpoint/2010/main" val="810826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6FC72D-118C-774B-181D-59DBB8452135}"/>
              </a:ext>
            </a:extLst>
          </p:cNvPr>
          <p:cNvSpPr txBox="1"/>
          <p:nvPr/>
        </p:nvSpPr>
        <p:spPr>
          <a:xfrm>
            <a:off x="201385" y="1164134"/>
            <a:ext cx="11789229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-- Load the flight data</a:t>
            </a:r>
          </a:p>
          <a:p>
            <a:r>
              <a:rPr lang="en-US" sz="2800" dirty="0" err="1"/>
              <a:t>flight_data</a:t>
            </a:r>
            <a:r>
              <a:rPr lang="en-US" sz="2800" dirty="0"/>
              <a:t> = LOAD 'path/to/</a:t>
            </a:r>
            <a:r>
              <a:rPr lang="en-US" sz="2800" dirty="0" err="1"/>
              <a:t>flight_data</a:t>
            </a:r>
            <a:r>
              <a:rPr lang="en-US" sz="2800" dirty="0"/>
              <a:t>' USING </a:t>
            </a:r>
            <a:r>
              <a:rPr lang="en-US" sz="2800" dirty="0" err="1"/>
              <a:t>PigStorage</a:t>
            </a:r>
            <a:r>
              <a:rPr lang="en-US" sz="2800" dirty="0"/>
              <a:t>(',') AS (</a:t>
            </a:r>
            <a:r>
              <a:rPr lang="en-US" sz="2800" dirty="0" err="1"/>
              <a:t>date:chararray</a:t>
            </a:r>
            <a:r>
              <a:rPr lang="en-US" sz="2800" dirty="0"/>
              <a:t>, </a:t>
            </a:r>
            <a:r>
              <a:rPr lang="en-US" sz="2800" dirty="0" err="1"/>
              <a:t>distance:int</a:t>
            </a:r>
            <a:r>
              <a:rPr lang="en-US" sz="2800" dirty="0"/>
              <a:t>);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-- Filter out empty or invalid distance values</a:t>
            </a:r>
          </a:p>
          <a:p>
            <a:r>
              <a:rPr lang="en-US" sz="2800" dirty="0" err="1"/>
              <a:t>filtered_data</a:t>
            </a:r>
            <a:r>
              <a:rPr lang="en-US" sz="2800" dirty="0"/>
              <a:t> = FILTER </a:t>
            </a:r>
            <a:r>
              <a:rPr lang="en-US" sz="2800" dirty="0" err="1"/>
              <a:t>flight_data</a:t>
            </a:r>
            <a:r>
              <a:rPr lang="en-US" sz="2800" dirty="0"/>
              <a:t> BY distance is not null and distance &gt;= 0;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-- Calculate the total distance covered</a:t>
            </a:r>
          </a:p>
          <a:p>
            <a:r>
              <a:rPr lang="en-US" sz="2800" dirty="0" err="1"/>
              <a:t>total_distance</a:t>
            </a:r>
            <a:r>
              <a:rPr lang="en-US" sz="2800" dirty="0"/>
              <a:t> = FOREACH (GROUP </a:t>
            </a:r>
            <a:r>
              <a:rPr lang="en-US" sz="2800" dirty="0" err="1"/>
              <a:t>filtered_data</a:t>
            </a:r>
            <a:r>
              <a:rPr lang="en-US" sz="2800" dirty="0"/>
              <a:t> ALL) GENERATE SUM(</a:t>
            </a:r>
            <a:r>
              <a:rPr lang="en-US" sz="2800" dirty="0" err="1"/>
              <a:t>filtered_data.distance</a:t>
            </a:r>
            <a:r>
              <a:rPr lang="en-US" sz="2800" dirty="0"/>
              <a:t>) as </a:t>
            </a:r>
            <a:r>
              <a:rPr lang="en-US" sz="2800" dirty="0" err="1"/>
              <a:t>total_distance</a:t>
            </a:r>
            <a:r>
              <a:rPr lang="en-US" sz="2800" dirty="0"/>
              <a:t>;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-- Display the result</a:t>
            </a:r>
          </a:p>
          <a:p>
            <a:r>
              <a:rPr lang="en-US" sz="2800" dirty="0"/>
              <a:t>DUMP </a:t>
            </a:r>
            <a:r>
              <a:rPr lang="en-US" sz="2800" dirty="0" err="1"/>
              <a:t>total_distance</a:t>
            </a:r>
            <a:r>
              <a:rPr lang="en-US" sz="2800" dirty="0"/>
              <a:t>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4EE463-B5EF-9A82-02D4-E753262277BB}"/>
              </a:ext>
            </a:extLst>
          </p:cNvPr>
          <p:cNvSpPr txBox="1"/>
          <p:nvPr/>
        </p:nvSpPr>
        <p:spPr>
          <a:xfrm>
            <a:off x="696686" y="337458"/>
            <a:ext cx="10691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Example Latin Script: find the total distance travelled by a flight</a:t>
            </a:r>
            <a:endParaRPr lang="en-IN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376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52FFA1-0AD3-537C-DD21-63A1B776D5F0}"/>
              </a:ext>
            </a:extLst>
          </p:cNvPr>
          <p:cNvSpPr txBox="1"/>
          <p:nvPr/>
        </p:nvSpPr>
        <p:spPr>
          <a:xfrm>
            <a:off x="533400" y="816428"/>
            <a:ext cx="11372024" cy="3418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800" dirty="0">
                <a:solidFill>
                  <a:srgbClr val="FF0000"/>
                </a:solidFill>
              </a:rPr>
              <a:t>Question: </a:t>
            </a:r>
            <a:r>
              <a:rPr lang="en-IN" sz="2800" dirty="0"/>
              <a:t>load the student data (assuming data contains </a:t>
            </a:r>
            <a:r>
              <a:rPr lang="en-IN" sz="2800" dirty="0" err="1"/>
              <a:t>rollno</a:t>
            </a:r>
            <a:r>
              <a:rPr lang="en-IN" sz="2800" dirty="0"/>
              <a:t>, name, </a:t>
            </a:r>
            <a:r>
              <a:rPr lang="en-IN" sz="2800" dirty="0" err="1"/>
              <a:t>gpa</a:t>
            </a:r>
            <a:r>
              <a:rPr lang="en-IN" sz="2800" dirty="0"/>
              <a:t>),</a:t>
            </a:r>
          </a:p>
          <a:p>
            <a:pPr>
              <a:lnSpc>
                <a:spcPct val="200000"/>
              </a:lnSpc>
            </a:pPr>
            <a:r>
              <a:rPr lang="en-IN" sz="2800" dirty="0"/>
              <a:t> </a:t>
            </a:r>
            <a:r>
              <a:rPr lang="en-IN" sz="2800" dirty="0" err="1"/>
              <a:t>romove</a:t>
            </a:r>
            <a:r>
              <a:rPr lang="en-IN" sz="2800" dirty="0"/>
              <a:t> the students whose </a:t>
            </a:r>
            <a:r>
              <a:rPr lang="en-IN" sz="2800" dirty="0" err="1"/>
              <a:t>gpa</a:t>
            </a:r>
            <a:r>
              <a:rPr lang="en-IN" sz="2800" dirty="0"/>
              <a:t> is less than 5.0. </a:t>
            </a:r>
          </a:p>
          <a:p>
            <a:pPr>
              <a:lnSpc>
                <a:spcPct val="200000"/>
              </a:lnSpc>
            </a:pPr>
            <a:r>
              <a:rPr lang="en-IN" sz="2800" dirty="0"/>
              <a:t>From the filtered data, find the student name with highest </a:t>
            </a:r>
            <a:r>
              <a:rPr lang="en-IN" sz="2800" dirty="0" err="1"/>
              <a:t>gpa</a:t>
            </a:r>
            <a:r>
              <a:rPr lang="en-IN" sz="2800" dirty="0"/>
              <a:t>.</a:t>
            </a:r>
          </a:p>
          <a:p>
            <a:pPr>
              <a:lnSpc>
                <a:spcPct val="200000"/>
              </a:lnSpc>
            </a:pPr>
            <a:r>
              <a:rPr lang="en-IN" sz="2800" dirty="0"/>
              <a:t>Display and Store the result to output file</a:t>
            </a:r>
          </a:p>
        </p:txBody>
      </p:sp>
    </p:spTree>
    <p:extLst>
      <p:ext uri="{BB962C8B-B14F-4D97-AF65-F5344CB8AC3E}">
        <p14:creationId xmlns:p14="http://schemas.microsoft.com/office/powerpoint/2010/main" val="1229312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E12252-4E6A-4DF1-BEB5-F1193FD34B01}"/>
              </a:ext>
            </a:extLst>
          </p:cNvPr>
          <p:cNvSpPr txBox="1"/>
          <p:nvPr/>
        </p:nvSpPr>
        <p:spPr>
          <a:xfrm>
            <a:off x="478970" y="914400"/>
            <a:ext cx="11484429" cy="428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800" b="1" dirty="0">
                <a:solidFill>
                  <a:srgbClr val="00B050"/>
                </a:solidFill>
              </a:rPr>
              <a:t>SOLUTION</a:t>
            </a:r>
          </a:p>
          <a:p>
            <a:pPr>
              <a:lnSpc>
                <a:spcPct val="200000"/>
              </a:lnSpc>
            </a:pPr>
            <a:r>
              <a:rPr lang="en-IN" sz="2800" dirty="0"/>
              <a:t>A = load ‘student’ (</a:t>
            </a:r>
            <a:r>
              <a:rPr lang="en-IN" sz="2800" dirty="0" err="1"/>
              <a:t>rollno</a:t>
            </a:r>
            <a:r>
              <a:rPr lang="en-IN" sz="2800" dirty="0"/>
              <a:t>, name, </a:t>
            </a:r>
            <a:r>
              <a:rPr lang="en-IN" sz="2800" dirty="0" err="1"/>
              <a:t>gpa</a:t>
            </a:r>
            <a:r>
              <a:rPr lang="en-IN" sz="2800" dirty="0"/>
              <a:t>)     #A is a relational table not a variable </a:t>
            </a:r>
          </a:p>
          <a:p>
            <a:pPr>
              <a:lnSpc>
                <a:spcPct val="200000"/>
              </a:lnSpc>
            </a:pPr>
            <a:r>
              <a:rPr lang="en-IN" sz="2800" dirty="0"/>
              <a:t>A = filter A by </a:t>
            </a:r>
            <a:r>
              <a:rPr lang="en-IN" sz="2800" dirty="0" err="1"/>
              <a:t>gpa</a:t>
            </a:r>
            <a:r>
              <a:rPr lang="en-IN" sz="2800" dirty="0"/>
              <a:t>&gt;5.0</a:t>
            </a:r>
          </a:p>
          <a:p>
            <a:pPr>
              <a:lnSpc>
                <a:spcPct val="200000"/>
              </a:lnSpc>
            </a:pPr>
            <a:r>
              <a:rPr lang="en-IN" sz="2800" dirty="0"/>
              <a:t>A = foreach A generate Upper (name);</a:t>
            </a:r>
          </a:p>
          <a:p>
            <a:pPr>
              <a:lnSpc>
                <a:spcPct val="200000"/>
              </a:lnSpc>
            </a:pPr>
            <a:r>
              <a:rPr lang="en-IN" sz="2800" dirty="0"/>
              <a:t>STORE A INTO ‘</a:t>
            </a:r>
            <a:r>
              <a:rPr lang="en-IN" sz="2800" dirty="0" err="1"/>
              <a:t>myreport</a:t>
            </a:r>
            <a:r>
              <a:rPr lang="en-IN" sz="2800" dirty="0"/>
              <a:t>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2DEAA-6355-F21F-047F-A8280722CE05}"/>
              </a:ext>
            </a:extLst>
          </p:cNvPr>
          <p:cNvSpPr txBox="1"/>
          <p:nvPr/>
        </p:nvSpPr>
        <p:spPr>
          <a:xfrm>
            <a:off x="82774" y="5845629"/>
            <a:ext cx="11880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Note: </a:t>
            </a:r>
            <a:r>
              <a:rPr lang="en-US" sz="2400" dirty="0"/>
              <a:t>by default columns are indexed with $01, $02, $03 when</a:t>
            </a:r>
            <a:r>
              <a:rPr lang="en-IN" sz="2400" b="0" i="0" dirty="0">
                <a:effectLst/>
                <a:latin typeface="Söhne Mono"/>
              </a:rPr>
              <a:t> </a:t>
            </a:r>
            <a:r>
              <a:rPr lang="en-IN" sz="2400" b="1" i="0" dirty="0">
                <a:effectLst/>
                <a:latin typeface="Söhne Mono"/>
              </a:rPr>
              <a:t>USING </a:t>
            </a:r>
            <a:r>
              <a:rPr lang="en-IN" sz="2400" b="1" i="0" dirty="0" err="1">
                <a:effectLst/>
                <a:latin typeface="Söhne Mono"/>
              </a:rPr>
              <a:t>PigStorage</a:t>
            </a:r>
            <a:r>
              <a:rPr lang="en-IN" sz="2400" b="1" i="0" dirty="0">
                <a:effectLst/>
                <a:latin typeface="Söhne Mono"/>
              </a:rPr>
              <a:t> </a:t>
            </a:r>
            <a:r>
              <a:rPr lang="en-IN" sz="2400" i="0" dirty="0">
                <a:effectLst/>
                <a:latin typeface="Söhne Mono"/>
              </a:rPr>
              <a:t>is not used.</a:t>
            </a:r>
            <a:r>
              <a:rPr lang="en-US" sz="2400" dirty="0"/>
              <a:t>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5158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D57844-374E-3C94-C734-25F830ECBF2B}"/>
              </a:ext>
            </a:extLst>
          </p:cNvPr>
          <p:cNvSpPr txBox="1"/>
          <p:nvPr/>
        </p:nvSpPr>
        <p:spPr>
          <a:xfrm>
            <a:off x="0" y="181957"/>
            <a:ext cx="11593285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0" i="0" dirty="0">
                <a:solidFill>
                  <a:srgbClr val="92D050"/>
                </a:solidFill>
                <a:effectLst/>
                <a:latin typeface="Söhne Mono"/>
              </a:rPr>
              <a:t>--Load student data </a:t>
            </a:r>
          </a:p>
          <a:p>
            <a:r>
              <a:rPr lang="en-IN" sz="3200" b="0" i="0" dirty="0" err="1">
                <a:effectLst/>
                <a:latin typeface="Söhne Mono"/>
              </a:rPr>
              <a:t>student_data</a:t>
            </a:r>
            <a:r>
              <a:rPr lang="en-IN" sz="3200" b="0" i="0" dirty="0">
                <a:effectLst/>
                <a:latin typeface="Söhne Mono"/>
              </a:rPr>
              <a:t> = LOAD 'path/to/</a:t>
            </a:r>
            <a:r>
              <a:rPr lang="en-IN" sz="3200" b="0" i="0" dirty="0" err="1">
                <a:effectLst/>
                <a:latin typeface="Söhne Mono"/>
              </a:rPr>
              <a:t>student_data</a:t>
            </a:r>
            <a:r>
              <a:rPr lang="en-IN" sz="3200" b="0" i="0" dirty="0">
                <a:effectLst/>
                <a:latin typeface="Söhne Mono"/>
              </a:rPr>
              <a:t>' USING </a:t>
            </a:r>
            <a:r>
              <a:rPr lang="en-IN" sz="3200" b="0" i="0" dirty="0" err="1">
                <a:effectLst/>
                <a:latin typeface="Söhne Mono"/>
              </a:rPr>
              <a:t>PigStorage</a:t>
            </a:r>
            <a:r>
              <a:rPr lang="en-IN" sz="3200" b="0" i="0" dirty="0">
                <a:effectLst/>
                <a:latin typeface="Söhne Mono"/>
              </a:rPr>
              <a:t>(',') AS (</a:t>
            </a:r>
            <a:r>
              <a:rPr lang="en-IN" sz="3200" b="0" i="0" dirty="0" err="1">
                <a:effectLst/>
                <a:latin typeface="Söhne Mono"/>
              </a:rPr>
              <a:t>rollno:chararray</a:t>
            </a:r>
            <a:r>
              <a:rPr lang="en-IN" sz="3200" b="0" i="0" dirty="0">
                <a:effectLst/>
                <a:latin typeface="Söhne Mono"/>
              </a:rPr>
              <a:t>, </a:t>
            </a:r>
            <a:r>
              <a:rPr lang="en-IN" sz="3200" b="0" i="0" dirty="0" err="1">
                <a:effectLst/>
                <a:latin typeface="Söhne Mono"/>
              </a:rPr>
              <a:t>name:chararray</a:t>
            </a:r>
            <a:r>
              <a:rPr lang="en-IN" sz="3200" b="0" i="0" dirty="0">
                <a:effectLst/>
                <a:latin typeface="Söhne Mono"/>
              </a:rPr>
              <a:t>, </a:t>
            </a:r>
            <a:r>
              <a:rPr lang="en-IN" sz="3200" b="0" i="0" dirty="0" err="1">
                <a:effectLst/>
                <a:latin typeface="Söhne Mono"/>
              </a:rPr>
              <a:t>gpa:float</a:t>
            </a:r>
            <a:r>
              <a:rPr lang="en-IN" sz="3200" b="0" i="0" dirty="0">
                <a:effectLst/>
                <a:latin typeface="Söhne Mono"/>
              </a:rPr>
              <a:t>);</a:t>
            </a:r>
          </a:p>
          <a:p>
            <a:endParaRPr lang="en-IN" sz="3200" dirty="0">
              <a:latin typeface="Söhne Mono"/>
            </a:endParaRPr>
          </a:p>
          <a:p>
            <a:r>
              <a:rPr lang="en-IN" sz="3200" b="0" i="0" dirty="0">
                <a:effectLst/>
                <a:latin typeface="Söhne Mono"/>
              </a:rPr>
              <a:t> </a:t>
            </a:r>
            <a:r>
              <a:rPr lang="en-IN" sz="3200" b="0" i="0" dirty="0">
                <a:solidFill>
                  <a:srgbClr val="92D050"/>
                </a:solidFill>
                <a:effectLst/>
                <a:latin typeface="Söhne Mono"/>
              </a:rPr>
              <a:t>-- Filter out students with GPA less than 5.0 </a:t>
            </a:r>
          </a:p>
          <a:p>
            <a:r>
              <a:rPr lang="en-IN" sz="3200" b="0" i="0" dirty="0" err="1">
                <a:effectLst/>
                <a:latin typeface="Söhne Mono"/>
              </a:rPr>
              <a:t>filtered_data</a:t>
            </a:r>
            <a:r>
              <a:rPr lang="en-IN" sz="3200" b="0" i="0" dirty="0">
                <a:effectLst/>
                <a:latin typeface="Söhne Mono"/>
              </a:rPr>
              <a:t> = FILTER </a:t>
            </a:r>
            <a:r>
              <a:rPr lang="en-IN" sz="3200" b="0" i="0" dirty="0" err="1">
                <a:effectLst/>
                <a:latin typeface="Söhne Mono"/>
              </a:rPr>
              <a:t>student_data</a:t>
            </a:r>
            <a:r>
              <a:rPr lang="en-IN" sz="3200" b="0" i="0" dirty="0">
                <a:effectLst/>
                <a:latin typeface="Söhne Mono"/>
              </a:rPr>
              <a:t> BY </a:t>
            </a:r>
            <a:r>
              <a:rPr lang="en-IN" sz="3200" b="0" i="0" dirty="0" err="1">
                <a:effectLst/>
                <a:latin typeface="Söhne Mono"/>
              </a:rPr>
              <a:t>gpa</a:t>
            </a:r>
            <a:r>
              <a:rPr lang="en-IN" sz="3200" b="0" i="0" dirty="0">
                <a:effectLst/>
                <a:latin typeface="Söhne Mono"/>
              </a:rPr>
              <a:t> &gt;= 5.0;</a:t>
            </a:r>
          </a:p>
          <a:p>
            <a:r>
              <a:rPr lang="en-IN" sz="3200" b="0" i="0" dirty="0">
                <a:effectLst/>
                <a:latin typeface="Söhne Mono"/>
              </a:rPr>
              <a:t> </a:t>
            </a:r>
            <a:r>
              <a:rPr lang="en-IN" sz="3200" b="0" i="0" dirty="0">
                <a:solidFill>
                  <a:srgbClr val="92D050"/>
                </a:solidFill>
                <a:effectLst/>
                <a:latin typeface="Söhne Mono"/>
              </a:rPr>
              <a:t>-- Find the student with the highest GPA</a:t>
            </a:r>
          </a:p>
          <a:p>
            <a:r>
              <a:rPr lang="en-IN" sz="3200" b="0" i="0" dirty="0">
                <a:effectLst/>
                <a:latin typeface="Söhne Mono"/>
              </a:rPr>
              <a:t> </a:t>
            </a:r>
            <a:r>
              <a:rPr lang="en-IN" sz="3200" b="0" i="0" dirty="0" err="1">
                <a:effectLst/>
                <a:latin typeface="Söhne Mono"/>
              </a:rPr>
              <a:t>max_gpa_student</a:t>
            </a:r>
            <a:r>
              <a:rPr lang="en-IN" sz="3200" b="0" i="0" dirty="0">
                <a:effectLst/>
                <a:latin typeface="Söhne Mono"/>
              </a:rPr>
              <a:t> = ORDER </a:t>
            </a:r>
            <a:r>
              <a:rPr lang="en-IN" sz="3200" b="0" i="0" dirty="0" err="1">
                <a:effectLst/>
                <a:latin typeface="Söhne Mono"/>
              </a:rPr>
              <a:t>filtered_data</a:t>
            </a:r>
            <a:r>
              <a:rPr lang="en-IN" sz="3200" b="0" i="0" dirty="0">
                <a:effectLst/>
                <a:latin typeface="Söhne Mono"/>
              </a:rPr>
              <a:t> BY </a:t>
            </a:r>
            <a:r>
              <a:rPr lang="en-IN" sz="3200" b="0" i="0" dirty="0" err="1">
                <a:effectLst/>
                <a:latin typeface="Söhne Mono"/>
              </a:rPr>
              <a:t>gpa</a:t>
            </a:r>
            <a:r>
              <a:rPr lang="en-IN" sz="3200" b="0" i="0" dirty="0">
                <a:effectLst/>
                <a:latin typeface="Söhne Mono"/>
              </a:rPr>
              <a:t> DESC; </a:t>
            </a:r>
            <a:r>
              <a:rPr lang="en-IN" sz="3200" b="0" i="0" dirty="0" err="1">
                <a:effectLst/>
                <a:latin typeface="Söhne Mono"/>
              </a:rPr>
              <a:t>top_student</a:t>
            </a:r>
            <a:r>
              <a:rPr lang="en-IN" sz="3200" b="0" i="0" dirty="0">
                <a:effectLst/>
                <a:latin typeface="Söhne Mono"/>
              </a:rPr>
              <a:t> = LIMIT </a:t>
            </a:r>
            <a:r>
              <a:rPr lang="en-IN" sz="3200" b="0" i="0" dirty="0" err="1">
                <a:effectLst/>
                <a:latin typeface="Söhne Mono"/>
              </a:rPr>
              <a:t>max_gpa_student</a:t>
            </a:r>
            <a:r>
              <a:rPr lang="en-IN" sz="3200" b="0" i="0" dirty="0">
                <a:effectLst/>
                <a:latin typeface="Söhne Mono"/>
              </a:rPr>
              <a:t> 1;</a:t>
            </a:r>
          </a:p>
          <a:p>
            <a:r>
              <a:rPr lang="en-IN" sz="3200" b="0" i="0" dirty="0">
                <a:effectLst/>
                <a:latin typeface="Söhne Mono"/>
              </a:rPr>
              <a:t> </a:t>
            </a:r>
            <a:r>
              <a:rPr lang="en-IN" sz="3200" b="0" i="0" dirty="0">
                <a:solidFill>
                  <a:srgbClr val="92D050"/>
                </a:solidFill>
                <a:effectLst/>
                <a:latin typeface="Söhne Mono"/>
              </a:rPr>
              <a:t>-- Display the result </a:t>
            </a:r>
          </a:p>
          <a:p>
            <a:r>
              <a:rPr lang="en-IN" sz="3200" b="0" i="0" dirty="0">
                <a:effectLst/>
                <a:latin typeface="Söhne Mono"/>
              </a:rPr>
              <a:t>DUMP </a:t>
            </a:r>
            <a:r>
              <a:rPr lang="en-IN" sz="3200" b="0" i="0" dirty="0" err="1">
                <a:effectLst/>
                <a:latin typeface="Söhne Mono"/>
              </a:rPr>
              <a:t>top_student</a:t>
            </a:r>
            <a:r>
              <a:rPr lang="en-IN" sz="3200" b="0" i="0" dirty="0">
                <a:effectLst/>
                <a:latin typeface="Söhne Mono"/>
              </a:rPr>
              <a:t>;</a:t>
            </a:r>
          </a:p>
          <a:p>
            <a:r>
              <a:rPr lang="en-IN" sz="3200" b="0" i="0" dirty="0">
                <a:effectLst/>
                <a:latin typeface="Söhne Mono"/>
              </a:rPr>
              <a:t> </a:t>
            </a:r>
            <a:r>
              <a:rPr lang="en-IN" sz="3200" b="0" i="0" dirty="0">
                <a:solidFill>
                  <a:srgbClr val="92D050"/>
                </a:solidFill>
                <a:effectLst/>
                <a:latin typeface="Söhne Mono"/>
              </a:rPr>
              <a:t>-- Store the result in an output file</a:t>
            </a:r>
            <a:r>
              <a:rPr lang="en-IN" sz="3200" b="0" i="0" dirty="0">
                <a:effectLst/>
                <a:latin typeface="Söhne Mono"/>
              </a:rPr>
              <a:t> </a:t>
            </a:r>
          </a:p>
          <a:p>
            <a:r>
              <a:rPr lang="en-IN" sz="3200" b="0" i="0" dirty="0">
                <a:effectLst/>
                <a:latin typeface="Söhne Mono"/>
              </a:rPr>
              <a:t>STORE </a:t>
            </a:r>
            <a:r>
              <a:rPr lang="en-IN" sz="3200" b="0" i="0" dirty="0" err="1">
                <a:effectLst/>
                <a:latin typeface="Söhne Mono"/>
              </a:rPr>
              <a:t>top_student</a:t>
            </a:r>
            <a:r>
              <a:rPr lang="en-IN" sz="3200" b="0" i="0" dirty="0">
                <a:effectLst/>
                <a:latin typeface="Söhne Mono"/>
              </a:rPr>
              <a:t> INTO 'path/to/output' USING </a:t>
            </a:r>
            <a:r>
              <a:rPr lang="en-IN" sz="3200" b="0" i="0" dirty="0" err="1">
                <a:effectLst/>
                <a:latin typeface="Söhne Mono"/>
              </a:rPr>
              <a:t>PigStorage</a:t>
            </a:r>
            <a:r>
              <a:rPr lang="en-IN" sz="3200" b="0" i="0" dirty="0">
                <a:effectLst/>
                <a:latin typeface="Söhne Mono"/>
              </a:rPr>
              <a:t>(',');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541900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0C28F-26D7-EB33-9A35-EADB376367B9}"/>
              </a:ext>
            </a:extLst>
          </p:cNvPr>
          <p:cNvSpPr txBox="1"/>
          <p:nvPr/>
        </p:nvSpPr>
        <p:spPr>
          <a:xfrm>
            <a:off x="288472" y="0"/>
            <a:ext cx="11615056" cy="6479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accent2"/>
                </a:solidFill>
              </a:rPr>
              <a:t>PIG LATIN IDENTIFIERS and COMMENTS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3200" dirty="0"/>
              <a:t>Identifiers are the </a:t>
            </a:r>
            <a:r>
              <a:rPr lang="en-IN" sz="3200" dirty="0">
                <a:solidFill>
                  <a:srgbClr val="FF0000"/>
                </a:solidFill>
              </a:rPr>
              <a:t>names assigned to field or the other data structures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3200" dirty="0"/>
              <a:t>Should </a:t>
            </a:r>
            <a:r>
              <a:rPr lang="en-IN" sz="3200" dirty="0">
                <a:solidFill>
                  <a:srgbClr val="FF0000"/>
                </a:solidFill>
              </a:rPr>
              <a:t>begin with a letter </a:t>
            </a:r>
            <a:r>
              <a:rPr lang="en-IN" sz="3200" dirty="0"/>
              <a:t>and should be followed only by letters and underscores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3200" dirty="0"/>
              <a:t>Examples for valid</a:t>
            </a:r>
            <a:r>
              <a:rPr lang="en-IN" sz="3200" b="1" dirty="0"/>
              <a:t>: Y, A1, A1_2014, Sample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3200" dirty="0"/>
              <a:t>Examples for invalid</a:t>
            </a:r>
            <a:r>
              <a:rPr lang="en-IN" sz="3200" b="1" dirty="0"/>
              <a:t>: 5, sales$, sales%, _sales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3200" dirty="0"/>
              <a:t>Single line comment begin with</a:t>
            </a:r>
            <a:r>
              <a:rPr lang="en-IN" sz="3200" b="1" dirty="0"/>
              <a:t>  “--”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3200" dirty="0"/>
              <a:t>Multiline comment begin with </a:t>
            </a:r>
            <a:r>
              <a:rPr lang="en-IN" sz="3200" b="1" dirty="0"/>
              <a:t>“/* and end with */”</a:t>
            </a:r>
          </a:p>
        </p:txBody>
      </p:sp>
    </p:spTree>
    <p:extLst>
      <p:ext uri="{BB962C8B-B14F-4D97-AF65-F5344CB8AC3E}">
        <p14:creationId xmlns:p14="http://schemas.microsoft.com/office/powerpoint/2010/main" val="1604851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7A53-6DF6-4957-046C-9A909EAC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7618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Case Study: Twitter 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CDB6-696E-FC7F-951C-5B890F09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Objective: </a:t>
            </a:r>
            <a:r>
              <a:rPr lang="en-US" dirty="0"/>
              <a:t>To increase their user base / Enhance their offerings</a:t>
            </a:r>
          </a:p>
          <a:p>
            <a:r>
              <a:rPr lang="en-US" dirty="0">
                <a:solidFill>
                  <a:srgbClr val="0070C0"/>
                </a:solidFill>
              </a:rPr>
              <a:t>Procedures</a:t>
            </a:r>
            <a:r>
              <a:rPr lang="en-US" dirty="0"/>
              <a:t>: To Extract insights monthly/weekly/daily</a:t>
            </a:r>
          </a:p>
          <a:p>
            <a:r>
              <a:rPr lang="en-US" b="1" dirty="0">
                <a:solidFill>
                  <a:srgbClr val="0070C0"/>
                </a:solidFill>
              </a:rPr>
              <a:t>Results:</a:t>
            </a:r>
            <a:r>
              <a:rPr lang="en-US" dirty="0"/>
              <a:t> To scale up their infrastructure so that they will be able to handle larger user base they are targeting.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4658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41920-AFD2-6AD8-8A56-3DB1ED48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/>
                </a:solidFill>
              </a:rPr>
              <a:t>Agenda: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F36C83-20FC-5D7D-28CD-DE0B3B5F8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02" t="30192" r="59288" b="42289"/>
          <a:stretch/>
        </p:blipFill>
        <p:spPr>
          <a:xfrm>
            <a:off x="838200" y="1817914"/>
            <a:ext cx="9318558" cy="4343400"/>
          </a:xfrm>
        </p:spPr>
      </p:pic>
    </p:spTree>
    <p:extLst>
      <p:ext uri="{BB962C8B-B14F-4D97-AF65-F5344CB8AC3E}">
        <p14:creationId xmlns:p14="http://schemas.microsoft.com/office/powerpoint/2010/main" val="3222622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FAC2F-3C1C-3BD6-70D2-60B8D344F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92983"/>
            <a:ext cx="10515600" cy="897618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Case Study: Twitter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EA197-A802-6E60-980C-3C365370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24" t="30093" r="43668" b="33882"/>
          <a:stretch/>
        </p:blipFill>
        <p:spPr>
          <a:xfrm>
            <a:off x="304799" y="1113290"/>
            <a:ext cx="11063938" cy="4631419"/>
          </a:xfrm>
        </p:spPr>
      </p:pic>
    </p:spTree>
    <p:extLst>
      <p:ext uri="{BB962C8B-B14F-4D97-AF65-F5344CB8AC3E}">
        <p14:creationId xmlns:p14="http://schemas.microsoft.com/office/powerpoint/2010/main" val="226236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AC582-E712-AA52-8455-57C5F1502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badi" panose="020B0604020202020204" pitchFamily="34" charset="0"/>
              </a:rPr>
              <a:t>High Level implementation – HDFS &amp; Pig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F397FC-7863-A714-4C24-9B150C8FE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54" t="30594" r="44653" b="34382"/>
          <a:stretch/>
        </p:blipFill>
        <p:spPr>
          <a:xfrm>
            <a:off x="152400" y="1016284"/>
            <a:ext cx="7980297" cy="34482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F0560-7D7A-546D-4891-C74D9B20EE33}"/>
              </a:ext>
            </a:extLst>
          </p:cNvPr>
          <p:cNvSpPr txBox="1"/>
          <p:nvPr/>
        </p:nvSpPr>
        <p:spPr>
          <a:xfrm>
            <a:off x="272143" y="4765119"/>
            <a:ext cx="1008017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Twitter Database had many tables, in which archive data was stored.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insight they want to extract was related to :Tweet &amp; user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9194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25FA-4881-1872-6212-F7272B15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200023"/>
            <a:ext cx="10515600" cy="37510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Implementation Flow - Detail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CDDB5B-B4D8-E4FF-5252-767582314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92" t="26341" r="31003" b="24126"/>
          <a:stretch/>
        </p:blipFill>
        <p:spPr>
          <a:xfrm>
            <a:off x="250371" y="710973"/>
            <a:ext cx="8643257" cy="60047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04A2D4-7D20-256A-5A28-133FF4C5B4E2}"/>
              </a:ext>
            </a:extLst>
          </p:cNvPr>
          <p:cNvSpPr txBox="1"/>
          <p:nvPr/>
        </p:nvSpPr>
        <p:spPr>
          <a:xfrm>
            <a:off x="8893628" y="816429"/>
            <a:ext cx="32983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-Sqoop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transfer data between RDBM to HDFS or HDFS to RDMS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 used Pig instead of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thus –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saved their time and effort.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922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FE59D-C1C9-4DC1-EE62-086152A64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" y="165764"/>
            <a:ext cx="10515600" cy="53252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Case Study: Twitter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B3553C-D4F2-B92F-1DD4-6DB98EB7A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97" t="19586" r="17353" b="17371"/>
          <a:stretch/>
        </p:blipFill>
        <p:spPr>
          <a:xfrm>
            <a:off x="359228" y="897646"/>
            <a:ext cx="10047515" cy="5528329"/>
          </a:xfrm>
        </p:spPr>
      </p:pic>
    </p:spTree>
    <p:extLst>
      <p:ext uri="{BB962C8B-B14F-4D97-AF65-F5344CB8AC3E}">
        <p14:creationId xmlns:p14="http://schemas.microsoft.com/office/powerpoint/2010/main" val="4074636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87E0-9870-C3E9-AC72-A8E11F758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6"/>
            <a:ext cx="10972800" cy="603704"/>
          </a:xfrm>
        </p:spPr>
        <p:txBody>
          <a:bodyPr>
            <a:noAutofit/>
          </a:bodyPr>
          <a:lstStyle/>
          <a:p>
            <a:r>
              <a:rPr lang="en-US" sz="28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happens underneath the covers when you run/submit a Sqoop import job</a:t>
            </a:r>
            <a:br>
              <a:rPr lang="en-US" sz="2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A4BDC-CF96-3D85-ECAF-3AF6B1503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3" y="1107167"/>
            <a:ext cx="10515600" cy="5641975"/>
          </a:xfrm>
        </p:spPr>
        <p:txBody>
          <a:bodyPr>
            <a:normAutofit fontScale="77500" lnSpcReduction="20000"/>
          </a:bodyPr>
          <a:lstStyle/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Sqoop will connect to the database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Sqoop uses JDBC to examine the table 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retrieving a list of all the columns and their SQL data types. These </a:t>
            </a:r>
            <a:r>
              <a:rPr lang="en-US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 types 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(varchar, integer and more) can then be mapped to </a:t>
            </a:r>
            <a:r>
              <a:rPr lang="en-US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 data types 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(String, Integer etc.)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Sqoop’s code generator will use this information to create a table-specific class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hold records extracted from the table.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Sqoop will connect to cluster 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submit a MapReduce job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dataset being transferred is sliced up into </a:t>
            </a:r>
            <a:r>
              <a:rPr lang="en-US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 partitions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a </a:t>
            </a:r>
            <a:r>
              <a:rPr lang="en-US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map-only job 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launched with individual mappers responsible for transferring a slice of this dataset.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databases, </a:t>
            </a:r>
            <a:r>
              <a:rPr lang="en-US" b="0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Sqoop will read the table row-by-row 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into HDFS. 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828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 mainframe datasets, </a:t>
            </a:r>
            <a:r>
              <a:rPr lang="en-US" b="0" i="0" dirty="0" err="1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sqoop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will read records from each </a:t>
            </a:r>
            <a:r>
              <a:rPr lang="en-US" b="0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mainframe dataset into HDFS</a:t>
            </a: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this import process is a set of files containing a copy of imported table or datasets.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import process is performed in parallel for this reason, the output will be in multiple files.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828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These files may be delimited text files CSV, TSV or binary Avro or Sequence files containing serialized record data. By default it is CSV.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1023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1A2ED8-68DB-6733-B3BA-B47E41128BAE}"/>
              </a:ext>
            </a:extLst>
          </p:cNvPr>
          <p:cNvSpPr txBox="1"/>
          <p:nvPr/>
        </p:nvSpPr>
        <p:spPr>
          <a:xfrm>
            <a:off x="249235" y="149239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2"/>
                </a:solidFill>
              </a:rPr>
              <a:t>Pig Latin: Case Sensitivity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E1A75-8125-5F76-BB84-AB9E80E800D6}"/>
              </a:ext>
            </a:extLst>
          </p:cNvPr>
          <p:cNvSpPr txBox="1"/>
          <p:nvPr/>
        </p:nvSpPr>
        <p:spPr>
          <a:xfrm>
            <a:off x="0" y="1273743"/>
            <a:ext cx="6542313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FF0000"/>
                </a:solidFill>
              </a:rPr>
              <a:t>Keywords/ operators are not case sensitive</a:t>
            </a:r>
            <a:r>
              <a:rPr lang="en-IN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 Ex: LOAD, STORE, GROUP, FOREACH DUMP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/>
              <a:t>Relations and paths are </a:t>
            </a:r>
            <a:r>
              <a:rPr lang="en-IN" sz="2400" dirty="0">
                <a:solidFill>
                  <a:srgbClr val="FF0000"/>
                </a:solidFill>
              </a:rPr>
              <a:t>case sensitive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/>
              <a:t>Function names are </a:t>
            </a:r>
            <a:r>
              <a:rPr lang="en-IN" sz="2400" dirty="0">
                <a:solidFill>
                  <a:srgbClr val="FF0000"/>
                </a:solidFill>
              </a:rPr>
              <a:t>case sensitive </a:t>
            </a:r>
            <a:r>
              <a:rPr lang="en-IN" sz="2400" dirty="0"/>
              <a:t>Ex: </a:t>
            </a:r>
            <a:r>
              <a:rPr lang="en-IN" sz="2400" dirty="0" err="1"/>
              <a:t>PigStorage</a:t>
            </a:r>
            <a:r>
              <a:rPr lang="en-IN" sz="2400" dirty="0"/>
              <a:t>, COUNT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7CD171-D370-0BFD-5AC5-5E2F13E83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4" y="4481971"/>
            <a:ext cx="5676972" cy="220457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ECA2A8A-A6C1-4238-EED6-FB1447F83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16" y="149239"/>
            <a:ext cx="5837749" cy="642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23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6BF243A-4C3A-5C21-9A43-C6E5D5FF2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5364"/>
            <a:ext cx="11353800" cy="6322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64803-0B83-42BA-59C1-18964340FB6A}"/>
              </a:ext>
            </a:extLst>
          </p:cNvPr>
          <p:cNvSpPr txBox="1"/>
          <p:nvPr/>
        </p:nvSpPr>
        <p:spPr>
          <a:xfrm>
            <a:off x="4310742" y="76591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0" dirty="0">
                <a:solidFill>
                  <a:schemeClr val="accent2"/>
                </a:solidFill>
                <a:effectLst/>
                <a:latin typeface="var(--ff-lato)"/>
              </a:rPr>
              <a:t>Pig Latin – </a:t>
            </a:r>
            <a:r>
              <a:rPr lang="en-IN" sz="3200" b="0" i="0" dirty="0">
                <a:solidFill>
                  <a:schemeClr val="accent2"/>
                </a:solidFill>
                <a:effectLst/>
                <a:latin typeface="var(--ff-lato)"/>
              </a:rPr>
              <a:t>Arithmetic Operators</a:t>
            </a:r>
          </a:p>
          <a:p>
            <a:pPr algn="l"/>
            <a:endParaRPr lang="en-IN" sz="3200" b="1" i="0" dirty="0">
              <a:solidFill>
                <a:schemeClr val="accent2"/>
              </a:solidFill>
              <a:effectLst/>
              <a:latin typeface="var(--ff-lato)"/>
            </a:endParaRPr>
          </a:p>
        </p:txBody>
      </p:sp>
    </p:spTree>
    <p:extLst>
      <p:ext uri="{BB962C8B-B14F-4D97-AF65-F5344CB8AC3E}">
        <p14:creationId xmlns:p14="http://schemas.microsoft.com/office/powerpoint/2010/main" val="1193222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1E8951-8B2F-1C34-0140-17F7D355B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4" y="645182"/>
            <a:ext cx="11419115" cy="6212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E03008-95ED-E588-7863-88335E877027}"/>
              </a:ext>
            </a:extLst>
          </p:cNvPr>
          <p:cNvSpPr txBox="1"/>
          <p:nvPr/>
        </p:nvSpPr>
        <p:spPr>
          <a:xfrm>
            <a:off x="4049486" y="10924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200" b="1" i="0" dirty="0">
                <a:solidFill>
                  <a:schemeClr val="accent2"/>
                </a:solidFill>
                <a:effectLst/>
                <a:latin typeface="var(--ff-lato)"/>
              </a:rPr>
              <a:t>Pig Latin – Comparison Operators</a:t>
            </a:r>
          </a:p>
        </p:txBody>
      </p:sp>
    </p:spTree>
    <p:extLst>
      <p:ext uri="{BB962C8B-B14F-4D97-AF65-F5344CB8AC3E}">
        <p14:creationId xmlns:p14="http://schemas.microsoft.com/office/powerpoint/2010/main" val="537085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51D82A-CE20-5CD7-CE4B-E7B3B32F1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0" y="469124"/>
            <a:ext cx="11299370" cy="6388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EFF955-63A8-B487-8304-47A6DF8A87FF}"/>
              </a:ext>
            </a:extLst>
          </p:cNvPr>
          <p:cNvSpPr txBox="1"/>
          <p:nvPr/>
        </p:nvSpPr>
        <p:spPr>
          <a:xfrm>
            <a:off x="3722915" y="-6531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200" b="1" i="0" dirty="0">
                <a:solidFill>
                  <a:schemeClr val="accent2"/>
                </a:solidFill>
                <a:effectLst/>
                <a:latin typeface="var(--ff-lato)"/>
              </a:rPr>
              <a:t>Pig Latin – Relational Operations</a:t>
            </a:r>
          </a:p>
        </p:txBody>
      </p:sp>
    </p:spTree>
    <p:extLst>
      <p:ext uri="{BB962C8B-B14F-4D97-AF65-F5344CB8AC3E}">
        <p14:creationId xmlns:p14="http://schemas.microsoft.com/office/powerpoint/2010/main" val="329610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1223A35-2419-D6A8-2351-975C2C1FA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" y="865332"/>
            <a:ext cx="11397343" cy="5992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1881BA-C809-986D-5B2D-9C5A6A646E66}"/>
              </a:ext>
            </a:extLst>
          </p:cNvPr>
          <p:cNvSpPr txBox="1"/>
          <p:nvPr/>
        </p:nvSpPr>
        <p:spPr>
          <a:xfrm>
            <a:off x="4125686" y="23987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200" b="1" i="0" dirty="0">
                <a:solidFill>
                  <a:schemeClr val="accent2"/>
                </a:solidFill>
                <a:effectLst/>
                <a:latin typeface="var(--ff-lato)"/>
              </a:rPr>
              <a:t>Pig Latin – Relational Operations</a:t>
            </a:r>
          </a:p>
        </p:txBody>
      </p:sp>
    </p:spTree>
    <p:extLst>
      <p:ext uri="{BB962C8B-B14F-4D97-AF65-F5344CB8AC3E}">
        <p14:creationId xmlns:p14="http://schemas.microsoft.com/office/powerpoint/2010/main" val="422765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89D06-D34B-0307-D00C-398481184E0B}"/>
              </a:ext>
            </a:extLst>
          </p:cNvPr>
          <p:cNvSpPr txBox="1"/>
          <p:nvPr/>
        </p:nvSpPr>
        <p:spPr>
          <a:xfrm>
            <a:off x="533400" y="1856324"/>
            <a:ext cx="1073331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Pig was introduced by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yahoo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later on it was made fully open source by Apache Hadoop. 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provides a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bridge to query data over Hadoop clusters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unlike hive, it implements a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 implementation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Hadoop data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accessable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developers and business persons.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pig provides a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level programming platform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developers to process and analyses Big Data using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defined functions and programming efforts. </a:t>
            </a:r>
          </a:p>
          <a:p>
            <a:pPr algn="just"/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January 2013 Apache released Pig 0.10.1 which is defined for use with Hadoop 0.10.1 or later releases.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818ED2-6396-8B38-4455-90EE2A630E80}"/>
              </a:ext>
            </a:extLst>
          </p:cNvPr>
          <p:cNvSpPr txBox="1"/>
          <p:nvPr/>
        </p:nvSpPr>
        <p:spPr>
          <a:xfrm>
            <a:off x="5083629" y="846692"/>
            <a:ext cx="2334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Apache PIG</a:t>
            </a:r>
            <a:endParaRPr lang="en-I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97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B2C215-28DE-760C-2F11-88438CAEAEA2}"/>
              </a:ext>
            </a:extLst>
          </p:cNvPr>
          <p:cNvSpPr txBox="1"/>
          <p:nvPr/>
        </p:nvSpPr>
        <p:spPr>
          <a:xfrm>
            <a:off x="2677887" y="740229"/>
            <a:ext cx="72825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solidFill>
                  <a:schemeClr val="accent2"/>
                </a:solidFill>
                <a:effectLst/>
                <a:latin typeface="var(--ff-lato)"/>
              </a:rPr>
              <a:t>Pig Latin – Type Construction Operators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92D522B-9F55-898B-9CCE-7622E0B74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79" y="1619308"/>
            <a:ext cx="9749363" cy="400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90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CF75A-32B4-E284-8905-D677AD7FB798}"/>
              </a:ext>
            </a:extLst>
          </p:cNvPr>
          <p:cNvSpPr txBox="1"/>
          <p:nvPr/>
        </p:nvSpPr>
        <p:spPr>
          <a:xfrm>
            <a:off x="2079172" y="15279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chemeClr val="accent2"/>
                </a:solidFill>
                <a:effectLst/>
                <a:latin typeface="var(--ff-lato)"/>
              </a:rPr>
              <a:t>Apache Pig - Diagnostic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FB327-5B26-182E-6A52-CA07031EC41D}"/>
              </a:ext>
            </a:extLst>
          </p:cNvPr>
          <p:cNvSpPr txBox="1"/>
          <p:nvPr/>
        </p:nvSpPr>
        <p:spPr>
          <a:xfrm>
            <a:off x="957944" y="1522552"/>
            <a:ext cx="6096000" cy="223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IN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Dump operator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IN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Describe operator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IN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Explanation operator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IN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Illustration operator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37442-C343-D063-F07F-7C63B2B435EB}"/>
              </a:ext>
            </a:extLst>
          </p:cNvPr>
          <p:cNvSpPr txBox="1"/>
          <p:nvPr/>
        </p:nvSpPr>
        <p:spPr>
          <a:xfrm>
            <a:off x="217713" y="897992"/>
            <a:ext cx="116803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verify the execution of the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Load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statement, you have to use the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Diagnostic Operators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97E8D-5EA1-E18A-83A5-94E9AC59C635}"/>
              </a:ext>
            </a:extLst>
          </p:cNvPr>
          <p:cNvSpPr txBox="1"/>
          <p:nvPr/>
        </p:nvSpPr>
        <p:spPr>
          <a:xfrm>
            <a:off x="217713" y="3859433"/>
            <a:ext cx="11843658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var(--ff-lato)"/>
              </a:rPr>
              <a:t>Dump Operator</a:t>
            </a: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herit"/>
              </a:rPr>
              <a:t>Dump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operator is used to run the Pig Latin statements and display the results on the screen. It is generally used for debugging Purpose.</a:t>
            </a:r>
          </a:p>
          <a:p>
            <a:pPr algn="l"/>
            <a:endParaRPr lang="en-US" sz="2000" b="0" i="0" dirty="0">
              <a:effectLst/>
              <a:latin typeface="Verdana" panose="020B0604030504040204" pitchFamily="34" charset="0"/>
            </a:endParaRP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syntax of the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herit"/>
              </a:rPr>
              <a:t>Dump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operator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3E7AEFB8-393D-A362-0C3B-E0C09C6B2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85" y="5629148"/>
            <a:ext cx="36902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Dump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Relation_Name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264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81218CE-6BBE-8F79-9B45-261D714F1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29" y="-42052"/>
            <a:ext cx="10025742" cy="69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40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E35042-4D04-58F6-11C3-0B0E72702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76"/>
            <a:ext cx="7098073" cy="664584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BD221D-A907-89A7-1603-E43323757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617" y="2616134"/>
            <a:ext cx="7192290" cy="353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03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2353359-E929-0189-7965-57E716739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72" y="1169132"/>
            <a:ext cx="11378884" cy="196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describe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operator is used to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view the schema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of a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relation.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ff-lato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ar(--ff-lato)"/>
              </a:rPr>
              <a:t>Syntax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Describe </a:t>
            </a:r>
            <a:r>
              <a:rPr kumimoji="0" lang="en-US" altLang="en-US" sz="3200" b="1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Relation_name</a:t>
            </a:r>
            <a:r>
              <a:rPr kumimoji="0" lang="en-US" altLang="en-US" sz="32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1716715-D987-2A92-E963-437645ABA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72" y="4304634"/>
            <a:ext cx="443048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describe student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;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53F85E-F584-A9DB-EC60-66CBE4EF0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72" y="5025949"/>
            <a:ext cx="1169125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student: { id: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int,firstname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chararray,lastname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chararray,phone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chararray,city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chararray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 }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F03D4B-53EB-D500-4313-AEDC24423982}"/>
              </a:ext>
            </a:extLst>
          </p:cNvPr>
          <p:cNvSpPr txBox="1"/>
          <p:nvPr/>
        </p:nvSpPr>
        <p:spPr>
          <a:xfrm>
            <a:off x="250372" y="3615700"/>
            <a:ext cx="1769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C6DA94-79BB-6736-B6AC-6372C14B1A82}"/>
              </a:ext>
            </a:extLst>
          </p:cNvPr>
          <p:cNvSpPr txBox="1"/>
          <p:nvPr/>
        </p:nvSpPr>
        <p:spPr>
          <a:xfrm>
            <a:off x="4174671" y="-141569"/>
            <a:ext cx="6150428" cy="81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3600" b="1" i="0" dirty="0">
                <a:solidFill>
                  <a:schemeClr val="accent2"/>
                </a:solidFill>
                <a:effectLst/>
                <a:latin typeface="Verdana" panose="020B0604030504040204" pitchFamily="34" charset="0"/>
              </a:rPr>
              <a:t>Describe operator</a:t>
            </a:r>
          </a:p>
        </p:txBody>
      </p:sp>
    </p:spTree>
    <p:extLst>
      <p:ext uri="{BB962C8B-B14F-4D97-AF65-F5344CB8AC3E}">
        <p14:creationId xmlns:p14="http://schemas.microsoft.com/office/powerpoint/2010/main" val="3360525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D495833-F750-808F-470B-AA2562330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915" y="903983"/>
            <a:ext cx="10719858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illustrate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operator gives you the step-by-step execution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of a sequence of statements.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ff-lato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ar(--ff-lato)"/>
              </a:rPr>
              <a:t>Syntax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illustrate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Relation_name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;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5ED4C-BB4A-9D07-F500-B0267EE683AE}"/>
              </a:ext>
            </a:extLst>
          </p:cNvPr>
          <p:cNvSpPr txBox="1"/>
          <p:nvPr/>
        </p:nvSpPr>
        <p:spPr>
          <a:xfrm>
            <a:off x="4517571" y="17456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inherit"/>
              </a:rPr>
              <a:t>ILLUSTRATE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Verdana" panose="020B0604030504040204" pitchFamily="34" charset="0"/>
              </a:rPr>
              <a:t> OPERATOR </a:t>
            </a:r>
            <a:endParaRPr lang="en-IN" sz="3200" dirty="0">
              <a:solidFill>
                <a:schemeClr val="accent2"/>
              </a:solidFill>
            </a:endParaRPr>
          </a:p>
        </p:txBody>
      </p:sp>
      <p:pic>
        <p:nvPicPr>
          <p:cNvPr id="8" name="Picture 7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997226F7-3F50-033B-D7C0-B09042DD3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8" y="3333702"/>
            <a:ext cx="10994571" cy="35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13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8964F3-DAF1-54FE-D369-BC93277BE3E6}"/>
              </a:ext>
            </a:extLst>
          </p:cNvPr>
          <p:cNvSpPr txBox="1"/>
          <p:nvPr/>
        </p:nvSpPr>
        <p:spPr>
          <a:xfrm>
            <a:off x="250372" y="768420"/>
            <a:ext cx="110598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GROUP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operator is used to group the data in one or more relations. It collects the data having the same key.</a:t>
            </a:r>
            <a:endParaRPr lang="en-IN" sz="24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8938356-05DF-6F3E-6F71-0C7FDD190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3" y="2373886"/>
            <a:ext cx="595448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Group_data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 = GROUP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Relation_name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 BY age;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50F9F22-48E0-9E0C-88DB-A726AADBF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8" y="4920850"/>
            <a:ext cx="1122153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(21,{(4,Preethi,Agarwal,21,9848022330,Pune),(1,Rajiv,Reddy,21,9848022337,Hydera bad)})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 (22,{(3,Rajesh,Khanna,22,9848022339,Delhi),(2,siddarth,Battacharya,22,984802233 8,Kolkata)})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 (23,{(6,Archana,Mishra,23,9848022335,Chennai),(5,Trupthi,Mohanthy,23,9848022336 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Bhuwaneshwar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)})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(24,{(8,Bharathi,Nambiayar,24,9848022333,Chennai),(7,Komal,Nayak,24,9848022334,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trivendram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)})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CEE9EED-17D1-07B7-A631-99FD8AC1F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72" y="4156893"/>
            <a:ext cx="55843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group_data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 = GROUP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student_details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 by age;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13FB3-F233-5725-5D02-AB8CD64BCA81}"/>
              </a:ext>
            </a:extLst>
          </p:cNvPr>
          <p:cNvSpPr txBox="1"/>
          <p:nvPr/>
        </p:nvSpPr>
        <p:spPr>
          <a:xfrm>
            <a:off x="348343" y="3548465"/>
            <a:ext cx="124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CC74D-7716-0D33-3E8D-45E93C6E4051}"/>
              </a:ext>
            </a:extLst>
          </p:cNvPr>
          <p:cNvSpPr txBox="1"/>
          <p:nvPr/>
        </p:nvSpPr>
        <p:spPr>
          <a:xfrm>
            <a:off x="435428" y="1946189"/>
            <a:ext cx="996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Syntax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85BF5-061F-6F5D-70FC-518919BF5837}"/>
              </a:ext>
            </a:extLst>
          </p:cNvPr>
          <p:cNvSpPr txBox="1"/>
          <p:nvPr/>
        </p:nvSpPr>
        <p:spPr>
          <a:xfrm>
            <a:off x="4484914" y="188392"/>
            <a:ext cx="43978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chemeClr val="accent2"/>
                </a:solidFill>
                <a:effectLst/>
                <a:latin typeface="Verdana" panose="020B0604030504040204" pitchFamily="34" charset="0"/>
              </a:rPr>
              <a:t>GROUP</a:t>
            </a:r>
            <a:r>
              <a:rPr lang="en-US" sz="3200" b="0" i="0" dirty="0">
                <a:solidFill>
                  <a:schemeClr val="accent2"/>
                </a:solidFill>
                <a:effectLst/>
                <a:latin typeface="Verdana" panose="020B0604030504040204" pitchFamily="34" charset="0"/>
              </a:rPr>
              <a:t> operator </a:t>
            </a:r>
            <a:endParaRPr lang="en-IN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267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92B2CE-FF27-74BB-69C2-92007A49D80C}"/>
              </a:ext>
            </a:extLst>
          </p:cNvPr>
          <p:cNvSpPr txBox="1"/>
          <p:nvPr/>
        </p:nvSpPr>
        <p:spPr>
          <a:xfrm>
            <a:off x="217713" y="272619"/>
            <a:ext cx="112014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COGROUP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operator works more or less in the same way as the </a:t>
            </a:r>
            <a:r>
              <a:rPr lang="en-US" b="0" i="0" u="none" strike="noStrike" dirty="0">
                <a:solidFill>
                  <a:srgbClr val="008000"/>
                </a:solidFill>
                <a:effectLst/>
                <a:latin typeface="Verdana" panose="020B0604030504040204" pitchFamily="34" charset="0"/>
                <a:hlinkClick r:id="rId2"/>
              </a:rPr>
              <a:t>GROUP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operator.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only difference between the two operators is that the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group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operator is normally used with one relation, while the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cogroup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operator is used in statements involving two or more relations.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8C1C37-7DD7-5B20-3921-925EBE3C5C9A}"/>
              </a:ext>
            </a:extLst>
          </p:cNvPr>
          <p:cNvSpPr txBox="1"/>
          <p:nvPr/>
        </p:nvSpPr>
        <p:spPr>
          <a:xfrm>
            <a:off x="306984" y="1729625"/>
            <a:ext cx="112014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var(--ff-lato)"/>
              </a:rPr>
              <a:t>Grouping Two Relations using Cogroup</a:t>
            </a: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Assume that we have two files namely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herit"/>
              </a:rPr>
              <a:t>student_details.txt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and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herit"/>
              </a:rPr>
              <a:t>employee_details.txt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in the HDFS directory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herit"/>
              </a:rPr>
              <a:t>/</a:t>
            </a:r>
            <a:r>
              <a:rPr lang="en-US" sz="2000" b="1" i="0" dirty="0" err="1">
                <a:solidFill>
                  <a:srgbClr val="000000"/>
                </a:solidFill>
                <a:effectLst/>
                <a:latin typeface="inherit"/>
              </a:rPr>
              <a:t>pig_data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herit"/>
              </a:rPr>
              <a:t>/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.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67F6A50-5695-A2F4-5B78-535ED2CA4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84" y="3783642"/>
            <a:ext cx="3283119" cy="2595387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C977909-82B5-14F8-1392-07D9C6539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898" y="4002727"/>
            <a:ext cx="2406774" cy="2136816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7A2ED48A-74AC-786C-0180-6A93C1360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713" y="2806843"/>
            <a:ext cx="11789231" cy="70788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grunt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cogroup_data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COGROUP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student_details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employee_details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40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86FCEC-E395-B782-5578-5E140E6FD657}"/>
              </a:ext>
            </a:extLst>
          </p:cNvPr>
          <p:cNvSpPr txBox="1"/>
          <p:nvPr/>
        </p:nvSpPr>
        <p:spPr>
          <a:xfrm>
            <a:off x="522515" y="351749"/>
            <a:ext cx="1079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UNION operator 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of Pig Latin is used to merge the content of two relations. 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D36D7-B5F3-CC41-D9D4-73E09750D0AD}"/>
              </a:ext>
            </a:extLst>
          </p:cNvPr>
          <p:cNvSpPr txBox="1"/>
          <p:nvPr/>
        </p:nvSpPr>
        <p:spPr>
          <a:xfrm>
            <a:off x="522515" y="881744"/>
            <a:ext cx="9579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perform UNION operation on two relations, their columns and domains must be identical.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EDC38E2-D273-C2E3-96D5-B4AE5AED2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227" y="1526586"/>
            <a:ext cx="97822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inherit"/>
              </a:rPr>
              <a:t>Syntax: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Relation_name3 = UNION Relation_name1, Relation_name2;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8D0702-966D-CA2E-B5EB-AAD2B1F4B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9" y="2085905"/>
            <a:ext cx="4607721" cy="3890351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C9DE78A8-BBAD-374E-C207-5AD252C92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686" y="2519884"/>
            <a:ext cx="5236028" cy="70788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grunt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student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UNION student1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student2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1612D5-17FB-AE23-35F1-9C6742CCB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39" y="4031080"/>
            <a:ext cx="6663261" cy="19451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561846-47D1-F0EC-CD8E-96F1A660A8B0}"/>
              </a:ext>
            </a:extLst>
          </p:cNvPr>
          <p:cNvSpPr txBox="1"/>
          <p:nvPr/>
        </p:nvSpPr>
        <p:spPr>
          <a:xfrm>
            <a:off x="5649686" y="3569415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Output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87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1460FF-DDC9-028F-4C2B-A1E232513354}"/>
              </a:ext>
            </a:extLst>
          </p:cNvPr>
          <p:cNvSpPr txBox="1"/>
          <p:nvPr/>
        </p:nvSpPr>
        <p:spPr>
          <a:xfrm>
            <a:off x="326571" y="221121"/>
            <a:ext cx="1028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b="1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SPLIT</a:t>
            </a:r>
            <a:r>
              <a:rPr lang="en-US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 operator 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is used to split a relation into two or more relations.</a:t>
            </a:r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0C0F5E7-38B8-CB20-BE82-C5065659E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29" y="757888"/>
            <a:ext cx="11582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inherit"/>
              </a:rPr>
              <a:t>Syntax: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SPLIT Relation1_name INTO Relation2_name IF (condition1), Relation2_name (condition2)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F4283-E159-672A-0A3E-36D90CC0F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9" y="1325433"/>
            <a:ext cx="5506426" cy="3258055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B59FA3F1-3637-B52F-724D-432714047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09" y="5270060"/>
            <a:ext cx="7674429" cy="70788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SPLIT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student_details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student_details1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student_details2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age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B01266-E723-B4FB-A3DC-A5A7EEDA1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21" y="1844995"/>
            <a:ext cx="4486538" cy="31680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3AAF26-58E2-F7BB-6A25-FA0636135F15}"/>
              </a:ext>
            </a:extLst>
          </p:cNvPr>
          <p:cNvSpPr txBox="1"/>
          <p:nvPr/>
        </p:nvSpPr>
        <p:spPr>
          <a:xfrm>
            <a:off x="7304314" y="1325433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Output</a:t>
            </a:r>
            <a:endParaRPr lang="en-I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327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4976-F367-A985-DC0D-01634D1F9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MapReduce Way:                            Apache PIG: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D649EA-0045-03CF-6043-7E32832BC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019" t="40350" r="45355" b="47641"/>
          <a:stretch/>
        </p:blipFill>
        <p:spPr>
          <a:xfrm>
            <a:off x="468085" y="1545771"/>
            <a:ext cx="4832781" cy="132556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4BC8BB-90AE-B6FB-E688-43A6A4C2A057}"/>
              </a:ext>
            </a:extLst>
          </p:cNvPr>
          <p:cNvSpPr txBox="1"/>
          <p:nvPr/>
        </p:nvSpPr>
        <p:spPr>
          <a:xfrm>
            <a:off x="5497286" y="1885386"/>
            <a:ext cx="6814457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F</a:t>
            </a:r>
            <a:r>
              <a:rPr lang="en-US" sz="2400" dirty="0"/>
              <a:t>ocus on the </a:t>
            </a:r>
            <a:r>
              <a:rPr lang="en-US" sz="2400" dirty="0">
                <a:solidFill>
                  <a:srgbClr val="FF0000"/>
                </a:solidFill>
              </a:rPr>
              <a:t>data transformations </a:t>
            </a:r>
            <a:r>
              <a:rPr lang="en-US" sz="2400" dirty="0"/>
              <a:t>rather than the underlying MapReduce implementation.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Apache Pig's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öhne"/>
              </a:rPr>
              <a:t>high-level dataflow engine 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simplifies the development of large-scale data processing tasks on Hadoop clusters by providing an abstraction layer and leveraging the power of MapReduce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öhne"/>
              </a:rPr>
              <a:t>without requiring users to write complex Java code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36329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D191D86-0FD2-6A5A-9BA3-7D71F577F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89" y="376535"/>
            <a:ext cx="119800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inherit"/>
              </a:rPr>
              <a:t>FILTER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 operator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is used to select the required tuples from a relation based on a condition.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ff-lato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ar(--ff-lato)"/>
              </a:rPr>
              <a:t>Syntax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Relation2_name = FILTER Relation1_name BY (condition);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5E3C27-A33E-36C8-C7B1-DE1DBFB05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9" y="1515019"/>
            <a:ext cx="5521027" cy="3243994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F8E3335F-6E0D-2954-F917-4D4B36370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89" y="5144805"/>
            <a:ext cx="6564086" cy="70788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filter_data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FILTER student_details BY city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'Chennai'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A978BB6-E3C6-C2BC-48BE-7934EB9E9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5186" y="2160506"/>
            <a:ext cx="57330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(6,Archana,Mishra,23,9848022335,Chennai) (8,Bharathi,Nambiayar,24,9848022333,Chennai)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F9FEF8-F388-A085-C2AF-192B9EFAAE70}"/>
              </a:ext>
            </a:extLst>
          </p:cNvPr>
          <p:cNvSpPr txBox="1"/>
          <p:nvPr/>
        </p:nvSpPr>
        <p:spPr>
          <a:xfrm>
            <a:off x="6535186" y="1760396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Output</a:t>
            </a:r>
            <a:endParaRPr lang="en-I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051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DAEDB7-2F44-C48B-26D7-50C86A5CE400}"/>
              </a:ext>
            </a:extLst>
          </p:cNvPr>
          <p:cNvSpPr txBox="1"/>
          <p:nvPr/>
        </p:nvSpPr>
        <p:spPr>
          <a:xfrm>
            <a:off x="402771" y="336321"/>
            <a:ext cx="10842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b="1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DISTINCT</a:t>
            </a:r>
            <a:r>
              <a:rPr lang="en-US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 operator 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is used to remove redundant (duplicate) tuples from a relation.</a:t>
            </a:r>
            <a:endParaRPr lang="en-IN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B9BA493-7FD3-DB83-28DB-BC67130AC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343" y="899402"/>
            <a:ext cx="634628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inherit"/>
              </a:rPr>
              <a:t>Syntax: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Relation_name2 = DISTINCT Relatin_name1;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6B343F-CF12-DC89-6567-2D06B522DCCF}"/>
              </a:ext>
            </a:extLst>
          </p:cNvPr>
          <p:cNvSpPr txBox="1"/>
          <p:nvPr/>
        </p:nvSpPr>
        <p:spPr>
          <a:xfrm>
            <a:off x="402771" y="1611162"/>
            <a:ext cx="11212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b="1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FOREACH</a:t>
            </a:r>
            <a:r>
              <a:rPr lang="en-US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 operator 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is used to generate specified data transformations based on the column data.</a:t>
            </a:r>
            <a:endParaRPr lang="en-IN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1EF7972-66BC-CA3F-5ED0-8411A188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5230" y="2259726"/>
            <a:ext cx="948153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inherit"/>
              </a:rPr>
              <a:t>Syntax: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Relation_name2 = FOREACH Relatin_name1 GENERATE (required data);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C67351C-2CB8-E309-E2AD-F74D05B62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1769"/>
            <a:ext cx="4747822" cy="2789681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84798EFE-459B-C0A4-D694-1EE2A352C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943" y="3163002"/>
            <a:ext cx="6085113" cy="70788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grunt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foreach_data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FOREACH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student_details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GENERATE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743AB6BB-F9AB-1196-3F0E-81521A31D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25" y="4273818"/>
            <a:ext cx="2461575" cy="25841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E92C35-2C54-9059-7DEC-AD7CEB4E017A}"/>
              </a:ext>
            </a:extLst>
          </p:cNvPr>
          <p:cNvSpPr txBox="1"/>
          <p:nvPr/>
        </p:nvSpPr>
        <p:spPr>
          <a:xfrm>
            <a:off x="7493357" y="3841521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Output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755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AB7D715-BA68-6DF2-C8F2-F9FA13278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85" y="320618"/>
            <a:ext cx="11244944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inherit"/>
              </a:rPr>
              <a:t>ORDER BY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 operator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is used to display the contents of a relation in a sorted order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based on one or more fields.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ff-lato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ar(--ff-lato)"/>
              </a:rPr>
              <a:t>Syntax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Relation_name2 = ORDER Relatin_name1 BY (ASC|DESC);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2B7B2DA-78E3-75C2-D931-96892B9EB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0" y="2024717"/>
            <a:ext cx="4779962" cy="280856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7D4DB9EC-589F-E8A9-E334-D3102EC80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85" y="5219543"/>
            <a:ext cx="5225143" cy="70788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grunt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order_by_data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ORDER student_details BY age DESC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 up of numbers&#10;&#10;Description automatically generated">
            <a:extLst>
              <a:ext uri="{FF2B5EF4-FFF2-40B4-BE49-F238E27FC236}">
                <a16:creationId xmlns:a16="http://schemas.microsoft.com/office/drawing/2014/main" id="{AE43E5AF-0FB1-D7FB-BF50-289F8BEAA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595" y="2542854"/>
            <a:ext cx="6006235" cy="3008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C61C0-B17D-5CED-19F5-B4693C8A22DE}"/>
              </a:ext>
            </a:extLst>
          </p:cNvPr>
          <p:cNvSpPr txBox="1"/>
          <p:nvPr/>
        </p:nvSpPr>
        <p:spPr>
          <a:xfrm>
            <a:off x="6809707" y="2024717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Output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482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39A605E-F2C4-85A6-98A0-7E395DA1F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914" y="692221"/>
            <a:ext cx="97754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LIMIT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operator is used to get a limited number of tuples from a relation.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ff-lato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ar(--ff-lato)"/>
              </a:rPr>
              <a:t>Syntax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grunt&gt; Result = LIMIT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Relation_name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 required number of tuples;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246445-9861-1FC8-420F-2FAE72948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71" y="2303659"/>
            <a:ext cx="7532915" cy="40011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grunt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limit_data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LIMIT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student_details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92245-BE12-0CAD-733D-5634068AE4B4}"/>
              </a:ext>
            </a:extLst>
          </p:cNvPr>
          <p:cNvSpPr txBox="1"/>
          <p:nvPr/>
        </p:nvSpPr>
        <p:spPr>
          <a:xfrm>
            <a:off x="293914" y="193432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Example: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290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B8AD0C-8617-7F44-FFE8-F0032DED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366" y="163287"/>
            <a:ext cx="7702234" cy="64334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BBDC50-9E94-E557-2F4F-5C8F16DE0892}"/>
              </a:ext>
            </a:extLst>
          </p:cNvPr>
          <p:cNvSpPr txBox="1"/>
          <p:nvPr/>
        </p:nvSpPr>
        <p:spPr>
          <a:xfrm>
            <a:off x="152400" y="1228987"/>
            <a:ext cx="40494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Apache Pig provides various built-in functions namely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eval, load, store, math, string, bag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and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tuple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functions.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8F1DB-CD97-5049-CA48-9054E9F67104}"/>
              </a:ext>
            </a:extLst>
          </p:cNvPr>
          <p:cNvSpPr txBox="1"/>
          <p:nvPr/>
        </p:nvSpPr>
        <p:spPr>
          <a:xfrm>
            <a:off x="-522515" y="261257"/>
            <a:ext cx="5606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chemeClr val="accent2"/>
                </a:solidFill>
                <a:effectLst/>
                <a:latin typeface="var(--ff-lato)"/>
              </a:rPr>
              <a:t>Apache Pig - Eval Functions</a:t>
            </a:r>
          </a:p>
        </p:txBody>
      </p:sp>
    </p:spTree>
    <p:extLst>
      <p:ext uri="{BB962C8B-B14F-4D97-AF65-F5344CB8AC3E}">
        <p14:creationId xmlns:p14="http://schemas.microsoft.com/office/powerpoint/2010/main" val="3202800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A48196A-61D3-A44B-6C51-E2DC840AF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85" y="521949"/>
            <a:ext cx="7754429" cy="63360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5E1BD9-4BFC-4039-F8B9-FA7BF5BD253A}"/>
              </a:ext>
            </a:extLst>
          </p:cNvPr>
          <p:cNvSpPr txBox="1"/>
          <p:nvPr/>
        </p:nvSpPr>
        <p:spPr>
          <a:xfrm>
            <a:off x="3570513" y="0"/>
            <a:ext cx="5606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chemeClr val="accent2"/>
                </a:solidFill>
                <a:effectLst/>
                <a:latin typeface="var(--ff-lato)"/>
              </a:rPr>
              <a:t>Apache Pig - Eval Functions</a:t>
            </a:r>
          </a:p>
        </p:txBody>
      </p:sp>
    </p:spTree>
    <p:extLst>
      <p:ext uri="{BB962C8B-B14F-4D97-AF65-F5344CB8AC3E}">
        <p14:creationId xmlns:p14="http://schemas.microsoft.com/office/powerpoint/2010/main" val="3462080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31F59C8-2732-E6BF-F844-A3368197B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6" y="636283"/>
            <a:ext cx="10848548" cy="6091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90C5C3-F5A7-DE6D-1820-0811DE57AB67}"/>
              </a:ext>
            </a:extLst>
          </p:cNvPr>
          <p:cNvSpPr txBox="1"/>
          <p:nvPr/>
        </p:nvSpPr>
        <p:spPr>
          <a:xfrm>
            <a:off x="2732314" y="13062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chemeClr val="accent2"/>
                </a:solidFill>
                <a:effectLst/>
                <a:latin typeface="var(--ff-lato)"/>
              </a:rPr>
              <a:t>Apache Pig - Load &amp; Store Functions</a:t>
            </a:r>
          </a:p>
        </p:txBody>
      </p:sp>
    </p:spTree>
    <p:extLst>
      <p:ext uri="{BB962C8B-B14F-4D97-AF65-F5344CB8AC3E}">
        <p14:creationId xmlns:p14="http://schemas.microsoft.com/office/powerpoint/2010/main" val="159514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DFC264-775B-15E3-B814-F43A54005F7D}"/>
              </a:ext>
            </a:extLst>
          </p:cNvPr>
          <p:cNvSpPr txBox="1"/>
          <p:nvPr/>
        </p:nvSpPr>
        <p:spPr>
          <a:xfrm>
            <a:off x="2775857" y="1963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chemeClr val="accent2"/>
                </a:solidFill>
                <a:effectLst/>
                <a:latin typeface="var(--ff-lato)"/>
              </a:rPr>
              <a:t>Apache Pig - Bag &amp; Tuple Functions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C235C26-73AB-4DFF-0368-D71B86303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21" y="883949"/>
            <a:ext cx="9107850" cy="408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23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0F128A-8B21-2D61-715D-63BBCAC1DC32}"/>
              </a:ext>
            </a:extLst>
          </p:cNvPr>
          <p:cNvSpPr txBox="1"/>
          <p:nvPr/>
        </p:nvSpPr>
        <p:spPr>
          <a:xfrm>
            <a:off x="2656114" y="3304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i="0" dirty="0">
                <a:solidFill>
                  <a:schemeClr val="accent2"/>
                </a:solidFill>
                <a:effectLst/>
                <a:latin typeface="var(--ff-lato)"/>
              </a:rPr>
              <a:t>Apache Pig - String Functions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95FD909-5D16-55F5-914A-24DC3C5F4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7" y="522123"/>
            <a:ext cx="6912428" cy="618308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4175604-FB42-DBDC-8A7F-5D836E9FB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87" y="1110147"/>
            <a:ext cx="5475513" cy="52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83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67D5A8-6F2B-9A13-B560-9C566CE7F8E7}"/>
              </a:ext>
            </a:extLst>
          </p:cNvPr>
          <p:cNvSpPr txBox="1"/>
          <p:nvPr/>
        </p:nvSpPr>
        <p:spPr>
          <a:xfrm>
            <a:off x="2743200" y="10924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i="0" dirty="0">
                <a:solidFill>
                  <a:schemeClr val="accent2"/>
                </a:solidFill>
                <a:effectLst/>
                <a:latin typeface="var(--ff-lato)"/>
              </a:rPr>
              <a:t>Apache Pig - Date-time Functions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5814E2E-938D-3B1B-2DE6-4E9F02E9F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99" y="570912"/>
            <a:ext cx="6201208" cy="608025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1539EC8-89FE-A305-CFE7-48855DC27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407" y="949197"/>
            <a:ext cx="5637593" cy="570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29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5299A1-AB1E-87B9-1DAD-6E86D8C32B91}"/>
              </a:ext>
            </a:extLst>
          </p:cNvPr>
          <p:cNvSpPr txBox="1"/>
          <p:nvPr/>
        </p:nvSpPr>
        <p:spPr>
          <a:xfrm>
            <a:off x="0" y="1159847"/>
            <a:ext cx="6455229" cy="5863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3200" i="0" dirty="0">
                <a:effectLst/>
                <a:latin typeface="Söhne"/>
              </a:rPr>
              <a:t>Declarative Language (</a:t>
            </a:r>
            <a:r>
              <a:rPr lang="en-IN" sz="3200" i="0" dirty="0">
                <a:solidFill>
                  <a:schemeClr val="accent1"/>
                </a:solidFill>
                <a:effectLst/>
                <a:latin typeface="Söhne"/>
              </a:rPr>
              <a:t>Pig Latin</a:t>
            </a:r>
            <a:r>
              <a:rPr lang="en-IN" sz="3200" i="0" dirty="0">
                <a:effectLst/>
                <a:latin typeface="Söhne"/>
              </a:rPr>
              <a:t>)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3200" i="0" dirty="0">
                <a:effectLst/>
                <a:latin typeface="Söhne"/>
              </a:rPr>
              <a:t>Abstraction from MapReduce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3200" i="0" dirty="0">
                <a:effectLst/>
                <a:latin typeface="Söhne"/>
              </a:rPr>
              <a:t>Data Flow Model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3200" i="0" dirty="0">
                <a:effectLst/>
                <a:latin typeface="Söhne"/>
              </a:rPr>
              <a:t>Schema Flexibility</a:t>
            </a:r>
            <a:endParaRPr lang="en-IN" sz="3200" dirty="0">
              <a:latin typeface="Söhne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3200" i="0" dirty="0">
                <a:effectLst/>
                <a:latin typeface="Söhne"/>
              </a:rPr>
              <a:t>Optimization Opportunities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3200" i="0" dirty="0">
                <a:effectLst/>
                <a:latin typeface="Söhne"/>
              </a:rPr>
              <a:t>Ease of Use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CF802-7FCC-8F4E-EEA4-38942968CC69}"/>
              </a:ext>
            </a:extLst>
          </p:cNvPr>
          <p:cNvSpPr txBox="1"/>
          <p:nvPr/>
        </p:nvSpPr>
        <p:spPr>
          <a:xfrm>
            <a:off x="6226628" y="1806178"/>
            <a:ext cx="60960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-- Load data</a:t>
            </a:r>
          </a:p>
          <a:p>
            <a:r>
              <a:rPr lang="en-IN" sz="2400" dirty="0"/>
              <a:t>data = LOAD '</a:t>
            </a:r>
            <a:r>
              <a:rPr lang="en-IN" sz="2400" dirty="0" err="1"/>
              <a:t>input_data</a:t>
            </a:r>
            <a:r>
              <a:rPr lang="en-IN" sz="2400" dirty="0"/>
              <a:t>' USING </a:t>
            </a:r>
            <a:r>
              <a:rPr lang="en-IN" sz="2400" dirty="0" err="1"/>
              <a:t>PigStorage</a:t>
            </a:r>
            <a:r>
              <a:rPr lang="en-IN" sz="2400" dirty="0"/>
              <a:t>(',');</a:t>
            </a:r>
          </a:p>
          <a:p>
            <a:endParaRPr lang="en-IN" sz="2400" dirty="0"/>
          </a:p>
          <a:p>
            <a:r>
              <a:rPr lang="en-IN" sz="2400" b="1" dirty="0"/>
              <a:t>-- Filter data</a:t>
            </a:r>
          </a:p>
          <a:p>
            <a:r>
              <a:rPr lang="en-IN" sz="2400" dirty="0" err="1"/>
              <a:t>filtered_data</a:t>
            </a:r>
            <a:r>
              <a:rPr lang="en-IN" sz="2400" dirty="0"/>
              <a:t> = FILTER data BY $1 &gt; 50;</a:t>
            </a:r>
          </a:p>
          <a:p>
            <a:endParaRPr lang="en-IN" sz="2400" dirty="0"/>
          </a:p>
          <a:p>
            <a:r>
              <a:rPr lang="en-IN" sz="2400" b="1" dirty="0"/>
              <a:t>-- Group and aggregate</a:t>
            </a:r>
          </a:p>
          <a:p>
            <a:r>
              <a:rPr lang="en-IN" sz="2400" dirty="0" err="1"/>
              <a:t>grouped_data</a:t>
            </a:r>
            <a:r>
              <a:rPr lang="en-IN" sz="2400" dirty="0"/>
              <a:t> = GROUP </a:t>
            </a:r>
            <a:r>
              <a:rPr lang="en-IN" sz="2400" dirty="0" err="1"/>
              <a:t>filtered_data</a:t>
            </a:r>
            <a:r>
              <a:rPr lang="en-IN" sz="2400" dirty="0"/>
              <a:t> BY $0;</a:t>
            </a:r>
          </a:p>
          <a:p>
            <a:r>
              <a:rPr lang="en-IN" sz="2400" dirty="0"/>
              <a:t>result = FOREACH </a:t>
            </a:r>
            <a:r>
              <a:rPr lang="en-IN" sz="2400" dirty="0" err="1"/>
              <a:t>grouped_data</a:t>
            </a:r>
            <a:r>
              <a:rPr lang="en-IN" sz="2400" dirty="0"/>
              <a:t> GENERATE group, AVG(filtered_data.$1);</a:t>
            </a:r>
          </a:p>
          <a:p>
            <a:endParaRPr lang="en-IN" sz="2400" dirty="0"/>
          </a:p>
          <a:p>
            <a:r>
              <a:rPr lang="en-IN" sz="2400" b="1" dirty="0"/>
              <a:t>-- Store the result</a:t>
            </a:r>
          </a:p>
          <a:p>
            <a:r>
              <a:rPr lang="en-IN" sz="2400" dirty="0"/>
              <a:t>STORE result INTO 'output';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B3FAC-4023-8AA4-0C51-5BD7824E614F}"/>
              </a:ext>
            </a:extLst>
          </p:cNvPr>
          <p:cNvSpPr txBox="1"/>
          <p:nvPr/>
        </p:nvSpPr>
        <p:spPr>
          <a:xfrm>
            <a:off x="2579914" y="813920"/>
            <a:ext cx="8245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Key Features and example of Pig Latin code</a:t>
            </a:r>
            <a:endParaRPr lang="en-IN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382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A958-00BA-D035-D321-5222B668C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310697"/>
            <a:ext cx="10515600" cy="81053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Apache Pig - Components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D92B28-0D2C-D9BE-4482-407DD752A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47" t="30593" r="42541" b="33132"/>
          <a:stretch/>
        </p:blipFill>
        <p:spPr>
          <a:xfrm>
            <a:off x="555171" y="1382485"/>
            <a:ext cx="7519626" cy="31242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893E25-271E-AB9A-EB58-6BF3D8F2B111}"/>
              </a:ext>
            </a:extLst>
          </p:cNvPr>
          <p:cNvSpPr txBox="1"/>
          <p:nvPr/>
        </p:nvSpPr>
        <p:spPr>
          <a:xfrm>
            <a:off x="1088571" y="4920343"/>
            <a:ext cx="4637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Pig Latin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simple data flow language given by Apache Pig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, transformation and analysis can be performed over input data set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31DCD8-2212-059E-F388-6E741D346113}"/>
              </a:ext>
            </a:extLst>
          </p:cNvPr>
          <p:cNvCxnSpPr>
            <a:cxnSpLocks/>
          </p:cNvCxnSpPr>
          <p:nvPr/>
        </p:nvCxnSpPr>
        <p:spPr>
          <a:xfrm flipH="1">
            <a:off x="8186058" y="3717017"/>
            <a:ext cx="1012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FA888D-D958-7F35-AE27-69F2B41D0DC8}"/>
              </a:ext>
            </a:extLst>
          </p:cNvPr>
          <p:cNvSpPr txBox="1"/>
          <p:nvPr/>
        </p:nvSpPr>
        <p:spPr>
          <a:xfrm>
            <a:off x="8305799" y="3244334"/>
            <a:ext cx="4637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ways to execute Pig Scripts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: Execute over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pigserver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316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1F852-A30E-9638-FA85-8151A3C7D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Pig – Execution  Modes</a:t>
            </a:r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9CF090-4F79-5545-EE6B-49E6AB105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01" t="33346" r="22982" b="27628"/>
          <a:stretch/>
        </p:blipFill>
        <p:spPr>
          <a:xfrm>
            <a:off x="838200" y="1658031"/>
            <a:ext cx="10807208" cy="4082143"/>
          </a:xfrm>
        </p:spPr>
      </p:pic>
    </p:spTree>
    <p:extLst>
      <p:ext uri="{BB962C8B-B14F-4D97-AF65-F5344CB8AC3E}">
        <p14:creationId xmlns:p14="http://schemas.microsoft.com/office/powerpoint/2010/main" val="340534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325E28-6B86-6058-F0D7-B618BE3070CC}"/>
              </a:ext>
            </a:extLst>
          </p:cNvPr>
          <p:cNvSpPr txBox="1"/>
          <p:nvPr/>
        </p:nvSpPr>
        <p:spPr>
          <a:xfrm>
            <a:off x="4826261" y="315685"/>
            <a:ext cx="2539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accent2"/>
                </a:solidFill>
              </a:rPr>
              <a:t>Running PIG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DF738-3313-4422-DAF3-C542768E89E1}"/>
              </a:ext>
            </a:extLst>
          </p:cNvPr>
          <p:cNvSpPr txBox="1"/>
          <p:nvPr/>
        </p:nvSpPr>
        <p:spPr>
          <a:xfrm>
            <a:off x="696685" y="1142999"/>
            <a:ext cx="111905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800" dirty="0">
                <a:solidFill>
                  <a:schemeClr val="accent1"/>
                </a:solidFill>
              </a:rPr>
              <a:t>Interactive mode</a:t>
            </a:r>
            <a:r>
              <a:rPr lang="en-IN" sz="2800" dirty="0"/>
              <a:t>: Run pig in interactive mode by invoking </a:t>
            </a:r>
            <a:r>
              <a:rPr lang="en-IN" sz="2800" b="1" dirty="0"/>
              <a:t>grunt</a:t>
            </a:r>
            <a:r>
              <a:rPr lang="en-IN" sz="2800" dirty="0"/>
              <a:t> shell.</a:t>
            </a:r>
          </a:p>
          <a:p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107A9C-C413-5668-A8DD-65889D2B3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6" y="1827188"/>
            <a:ext cx="9023356" cy="3203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2DA37D-51BB-2343-AC5D-CC58538685B3}"/>
              </a:ext>
            </a:extLst>
          </p:cNvPr>
          <p:cNvSpPr txBox="1"/>
          <p:nvPr/>
        </p:nvSpPr>
        <p:spPr>
          <a:xfrm>
            <a:off x="696684" y="5345668"/>
            <a:ext cx="104394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accent1"/>
                </a:solidFill>
              </a:rPr>
              <a:t>2. </a:t>
            </a:r>
            <a:r>
              <a:rPr lang="en-IN" sz="2800" dirty="0">
                <a:solidFill>
                  <a:schemeClr val="accent1"/>
                </a:solidFill>
              </a:rPr>
              <a:t>Batch mode</a:t>
            </a:r>
            <a:r>
              <a:rPr lang="en-IN" sz="2800" dirty="0"/>
              <a:t>: Create </a:t>
            </a:r>
            <a:r>
              <a:rPr lang="en-IN" sz="2800" b="1" dirty="0"/>
              <a:t>pig script </a:t>
            </a:r>
            <a:r>
              <a:rPr lang="en-IN" sz="2800" dirty="0"/>
              <a:t>to run in batch mode. Write pig </a:t>
            </a:r>
            <a:r>
              <a:rPr lang="en-IN" sz="2800" dirty="0" err="1"/>
              <a:t>latin</a:t>
            </a:r>
            <a:r>
              <a:rPr lang="en-IN" sz="2800" dirty="0"/>
              <a:t> statements in a file and save it </a:t>
            </a:r>
            <a:r>
              <a:rPr lang="en-IN" sz="2800" b="1" dirty="0"/>
              <a:t>with .pig extension</a:t>
            </a:r>
          </a:p>
        </p:txBody>
      </p:sp>
    </p:spTree>
    <p:extLst>
      <p:ext uri="{BB962C8B-B14F-4D97-AF65-F5344CB8AC3E}">
        <p14:creationId xmlns:p14="http://schemas.microsoft.com/office/powerpoint/2010/main" val="1993757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18CCA39-1D50-2525-F8DA-D277315DE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550" y="694111"/>
            <a:ext cx="8774477" cy="61638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8217A7-3976-5161-2479-FA0CF4797EC8}"/>
              </a:ext>
            </a:extLst>
          </p:cNvPr>
          <p:cNvSpPr txBox="1"/>
          <p:nvPr/>
        </p:nvSpPr>
        <p:spPr>
          <a:xfrm>
            <a:off x="3483429" y="10924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chemeClr val="accent2"/>
                </a:solidFill>
                <a:effectLst/>
                <a:latin typeface="var(--ff-lato)"/>
              </a:rPr>
              <a:t>Executing Pig Script in Batch mode</a:t>
            </a:r>
          </a:p>
        </p:txBody>
      </p:sp>
    </p:spTree>
    <p:extLst>
      <p:ext uri="{BB962C8B-B14F-4D97-AF65-F5344CB8AC3E}">
        <p14:creationId xmlns:p14="http://schemas.microsoft.com/office/powerpoint/2010/main" val="1033031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D17432-96FE-8C14-D06E-CD986BA1D70C}"/>
              </a:ext>
            </a:extLst>
          </p:cNvPr>
          <p:cNvSpPr txBox="1"/>
          <p:nvPr/>
        </p:nvSpPr>
        <p:spPr>
          <a:xfrm>
            <a:off x="718456" y="407351"/>
            <a:ext cx="108639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accent2"/>
                </a:solidFill>
                <a:effectLst/>
                <a:latin typeface="Verdana" panose="020B0604030504040204" pitchFamily="34" charset="0"/>
              </a:rPr>
              <a:t>Executing a Pig Script from HDFS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 can also execute a Pig script that resides in the HDFS. </a:t>
            </a:r>
          </a:p>
          <a:p>
            <a:pPr algn="l"/>
            <a:endParaRPr lang="en-US" sz="24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Suppose there is a Pig script with the name 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inherit"/>
              </a:rPr>
              <a:t>Sample_script.pig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in the HDFS directory named 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inherit"/>
              </a:rPr>
              <a:t>/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inherit"/>
              </a:rPr>
              <a:t>pig_data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inherit"/>
              </a:rPr>
              <a:t>/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We can execute it as shown below.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4EAB249-F20C-7858-FFB8-D1A97D9CA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15" y="2575801"/>
            <a:ext cx="11223170" cy="40011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 pig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mapreduce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hdfs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//localhost:9000/pig_data/Sample_script.pig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92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F67F-B76A-5810-696E-E86CCA22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8" y="281214"/>
            <a:ext cx="10515600" cy="799646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Model : Pig</a:t>
            </a:r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1F6480-ACC6-6471-F1AF-A31D7D85C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79" t="28889" r="36696" b="29524"/>
          <a:stretch/>
        </p:blipFill>
        <p:spPr>
          <a:xfrm>
            <a:off x="2525486" y="1651454"/>
            <a:ext cx="4924827" cy="409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04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61904-E0B5-4A04-9D47-98B449672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3" y="5567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Pig Data Model: Bag &amp; Tuple 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DA2E03-3CFA-8BE4-FB41-E50450A20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452" t="34596" r="19463" b="26627"/>
          <a:stretch/>
        </p:blipFill>
        <p:spPr>
          <a:xfrm>
            <a:off x="5802084" y="1556659"/>
            <a:ext cx="6116790" cy="4158342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7BCEACC-258B-2A1A-3D98-D9AA0567B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8" t="31094" r="54081" b="28378"/>
          <a:stretch/>
        </p:blipFill>
        <p:spPr>
          <a:xfrm>
            <a:off x="0" y="1714501"/>
            <a:ext cx="5708849" cy="442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05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D6D7-0694-2F6E-E8CE-4F31CA873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9795"/>
            <a:ext cx="10515600" cy="64724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Pig Data Model: Map &amp; Atom</a:t>
            </a:r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7E4616-D7C0-8615-E48A-80C18B21A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70" t="58864" r="19745" b="22124"/>
          <a:stretch/>
        </p:blipFill>
        <p:spPr>
          <a:xfrm>
            <a:off x="413656" y="4669069"/>
            <a:ext cx="10774871" cy="18238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13D3F7-140F-9122-9C71-39235413D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7" t="27143" r="35893" b="44920"/>
          <a:stretch/>
        </p:blipFill>
        <p:spPr>
          <a:xfrm>
            <a:off x="174170" y="936172"/>
            <a:ext cx="7685805" cy="34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171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F9F5A-C169-6A5D-0060-0D01D27A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3" y="1925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Pig: Operators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7DED89-4C29-24DD-8417-F17AEE2B0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70" t="28843" r="23403" b="24626"/>
          <a:stretch/>
        </p:blipFill>
        <p:spPr>
          <a:xfrm>
            <a:off x="555170" y="1518104"/>
            <a:ext cx="9869307" cy="4974771"/>
          </a:xfrm>
        </p:spPr>
      </p:pic>
    </p:spTree>
    <p:extLst>
      <p:ext uri="{BB962C8B-B14F-4D97-AF65-F5344CB8AC3E}">
        <p14:creationId xmlns:p14="http://schemas.microsoft.com/office/powerpoint/2010/main" val="1353556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orm&#10;&#10;Description automatically generated">
            <a:extLst>
              <a:ext uri="{FF2B5EF4-FFF2-40B4-BE49-F238E27FC236}">
                <a16:creationId xmlns:a16="http://schemas.microsoft.com/office/drawing/2014/main" id="{157064A2-5C0A-C191-45C9-50BB71CDB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08" y="809136"/>
            <a:ext cx="6500249" cy="304440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5497EF4-E1D0-1704-6851-C365C37DA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970" y="649250"/>
            <a:ext cx="5553190" cy="2480614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76C0D91-33B7-927B-8D7D-FD9D71590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32" y="4886801"/>
            <a:ext cx="7832014" cy="17956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BE615D-B1F8-DF73-24FB-AB206BD02FB8}"/>
              </a:ext>
            </a:extLst>
          </p:cNvPr>
          <p:cNvSpPr txBox="1"/>
          <p:nvPr/>
        </p:nvSpPr>
        <p:spPr>
          <a:xfrm>
            <a:off x="489858" y="347471"/>
            <a:ext cx="169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Fill in??????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BCE96F-CB31-62B3-0876-2FB1074EB633}"/>
              </a:ext>
            </a:extLst>
          </p:cNvPr>
          <p:cNvSpPr txBox="1"/>
          <p:nvPr/>
        </p:nvSpPr>
        <p:spPr>
          <a:xfrm>
            <a:off x="8164286" y="175500"/>
            <a:ext cx="3548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Can you Match ??????????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FD44DE-A3EC-7B71-2719-7AD5D758AD2A}"/>
              </a:ext>
            </a:extLst>
          </p:cNvPr>
          <p:cNvSpPr txBox="1"/>
          <p:nvPr/>
        </p:nvSpPr>
        <p:spPr>
          <a:xfrm>
            <a:off x="4288972" y="4200244"/>
            <a:ext cx="3259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True / False ???????????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22B79-F052-EC09-F4C3-5027E07368EE}"/>
              </a:ext>
            </a:extLst>
          </p:cNvPr>
          <p:cNvSpPr txBox="1"/>
          <p:nvPr/>
        </p:nvSpPr>
        <p:spPr>
          <a:xfrm>
            <a:off x="924136" y="809136"/>
            <a:ext cx="98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scripting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F53F9-ADA8-092F-6377-0C98082A3ABD}"/>
              </a:ext>
            </a:extLst>
          </p:cNvPr>
          <p:cNvSpPr txBox="1"/>
          <p:nvPr/>
        </p:nvSpPr>
        <p:spPr>
          <a:xfrm>
            <a:off x="857346" y="1167154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Pig </a:t>
            </a:r>
            <a:r>
              <a:rPr lang="en-IN" dirty="0" err="1">
                <a:solidFill>
                  <a:srgbClr val="FF0000"/>
                </a:solidFill>
              </a:rPr>
              <a:t>latin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1F3C9-ED6E-495F-80F2-B8E34CEE8B8E}"/>
              </a:ext>
            </a:extLst>
          </p:cNvPr>
          <p:cNvSpPr txBox="1"/>
          <p:nvPr/>
        </p:nvSpPr>
        <p:spPr>
          <a:xfrm>
            <a:off x="1417508" y="1598331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Pig engine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3D778-1C8B-CFC7-EBDD-2A06F84CEE3E}"/>
              </a:ext>
            </a:extLst>
          </p:cNvPr>
          <p:cNvSpPr txBox="1"/>
          <p:nvPr/>
        </p:nvSpPr>
        <p:spPr>
          <a:xfrm>
            <a:off x="697293" y="1962006"/>
            <a:ext cx="618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local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93849-A1AA-CB71-EBFB-C6E727198178}"/>
              </a:ext>
            </a:extLst>
          </p:cNvPr>
          <p:cNvSpPr txBox="1"/>
          <p:nvPr/>
        </p:nvSpPr>
        <p:spPr>
          <a:xfrm>
            <a:off x="1683810" y="1925427"/>
            <a:ext cx="1250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>
                <a:solidFill>
                  <a:srgbClr val="FF0000"/>
                </a:solidFill>
              </a:rPr>
              <a:t>mapreduce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21AF92-8974-5CD0-4BC3-69FC964AEEEB}"/>
              </a:ext>
            </a:extLst>
          </p:cNvPr>
          <p:cNvSpPr txBox="1"/>
          <p:nvPr/>
        </p:nvSpPr>
        <p:spPr>
          <a:xfrm>
            <a:off x="2902360" y="2294759"/>
            <a:ext cx="69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grunt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50F0EC-9B4B-0259-C4C9-81FAF385E5CF}"/>
              </a:ext>
            </a:extLst>
          </p:cNvPr>
          <p:cNvSpPr txBox="1"/>
          <p:nvPr/>
        </p:nvSpPr>
        <p:spPr>
          <a:xfrm>
            <a:off x="531450" y="2663302"/>
            <a:ext cx="91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relation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E1322D-F4AC-AFDD-01A8-845232BCA022}"/>
              </a:ext>
            </a:extLst>
          </p:cNvPr>
          <p:cNvSpPr txBox="1"/>
          <p:nvPr/>
        </p:nvSpPr>
        <p:spPr>
          <a:xfrm>
            <a:off x="2041254" y="2703443"/>
            <a:ext cx="61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path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C5EF67-EA16-42EB-D5A4-CDBA88CE16FA}"/>
              </a:ext>
            </a:extLst>
          </p:cNvPr>
          <p:cNvSpPr txBox="1"/>
          <p:nvPr/>
        </p:nvSpPr>
        <p:spPr>
          <a:xfrm>
            <a:off x="604927" y="3032634"/>
            <a:ext cx="16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Bag, tuple, map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C2D5D4-D239-01B7-78E4-8EDD0ECEEFB5}"/>
              </a:ext>
            </a:extLst>
          </p:cNvPr>
          <p:cNvSpPr txBox="1"/>
          <p:nvPr/>
        </p:nvSpPr>
        <p:spPr>
          <a:xfrm>
            <a:off x="1591444" y="342900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ETL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2773A5-10E0-822D-D8B6-C3A10A7BE371}"/>
              </a:ext>
            </a:extLst>
          </p:cNvPr>
          <p:cNvCxnSpPr/>
          <p:nvPr/>
        </p:nvCxnSpPr>
        <p:spPr>
          <a:xfrm>
            <a:off x="6825343" y="1273629"/>
            <a:ext cx="2971800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E52D38-D866-1DBC-6BCB-9E52B4B20499}"/>
              </a:ext>
            </a:extLst>
          </p:cNvPr>
          <p:cNvCxnSpPr/>
          <p:nvPr/>
        </p:nvCxnSpPr>
        <p:spPr>
          <a:xfrm>
            <a:off x="6812909" y="1707545"/>
            <a:ext cx="2908034" cy="43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9E2D45-2CDC-C016-B185-AA5D4097B3DD}"/>
              </a:ext>
            </a:extLst>
          </p:cNvPr>
          <p:cNvCxnSpPr/>
          <p:nvPr/>
        </p:nvCxnSpPr>
        <p:spPr>
          <a:xfrm>
            <a:off x="7327939" y="2146672"/>
            <a:ext cx="2382118" cy="76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791610-14C9-51B4-F512-38AF3256C9DA}"/>
              </a:ext>
            </a:extLst>
          </p:cNvPr>
          <p:cNvCxnSpPr/>
          <p:nvPr/>
        </p:nvCxnSpPr>
        <p:spPr>
          <a:xfrm flipV="1">
            <a:off x="7029815" y="1695460"/>
            <a:ext cx="2703562" cy="885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16E9C0-7824-40CC-F661-17B13D71782A}"/>
              </a:ext>
            </a:extLst>
          </p:cNvPr>
          <p:cNvCxnSpPr/>
          <p:nvPr/>
        </p:nvCxnSpPr>
        <p:spPr>
          <a:xfrm flipV="1">
            <a:off x="7717971" y="1261544"/>
            <a:ext cx="2015406" cy="1706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5440FD-21A1-D9D6-DE3A-2CAB27052113}"/>
              </a:ext>
            </a:extLst>
          </p:cNvPr>
          <p:cNvSpPr/>
          <p:nvPr/>
        </p:nvSpPr>
        <p:spPr>
          <a:xfrm>
            <a:off x="7794171" y="4811486"/>
            <a:ext cx="555172" cy="370114"/>
          </a:xfrm>
          <a:custGeom>
            <a:avLst/>
            <a:gdLst>
              <a:gd name="connsiteX0" fmla="*/ 0 w 555172"/>
              <a:gd name="connsiteY0" fmla="*/ 217714 h 370114"/>
              <a:gd name="connsiteX1" fmla="*/ 130629 w 555172"/>
              <a:gd name="connsiteY1" fmla="*/ 370114 h 370114"/>
              <a:gd name="connsiteX2" fmla="*/ 337458 w 555172"/>
              <a:gd name="connsiteY2" fmla="*/ 217714 h 370114"/>
              <a:gd name="connsiteX3" fmla="*/ 511629 w 555172"/>
              <a:gd name="connsiteY3" fmla="*/ 43543 h 370114"/>
              <a:gd name="connsiteX4" fmla="*/ 555172 w 555172"/>
              <a:gd name="connsiteY4" fmla="*/ 0 h 37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72" h="370114">
                <a:moveTo>
                  <a:pt x="0" y="217714"/>
                </a:moveTo>
                <a:cubicBezTo>
                  <a:pt x="99909" y="342599"/>
                  <a:pt x="54228" y="293713"/>
                  <a:pt x="130629" y="370114"/>
                </a:cubicBezTo>
                <a:cubicBezTo>
                  <a:pt x="243964" y="297992"/>
                  <a:pt x="246523" y="304860"/>
                  <a:pt x="337458" y="217714"/>
                </a:cubicBezTo>
                <a:cubicBezTo>
                  <a:pt x="396737" y="160905"/>
                  <a:pt x="453572" y="101600"/>
                  <a:pt x="511629" y="43543"/>
                </a:cubicBezTo>
                <a:lnTo>
                  <a:pt x="555172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B36B125-7E48-52B6-FF29-D072CE6C0F92}"/>
              </a:ext>
            </a:extLst>
          </p:cNvPr>
          <p:cNvSpPr/>
          <p:nvPr/>
        </p:nvSpPr>
        <p:spPr>
          <a:xfrm>
            <a:off x="7924800" y="5245554"/>
            <a:ext cx="500743" cy="360589"/>
          </a:xfrm>
          <a:custGeom>
            <a:avLst/>
            <a:gdLst>
              <a:gd name="connsiteX0" fmla="*/ 0 w 500743"/>
              <a:gd name="connsiteY0" fmla="*/ 164646 h 360589"/>
              <a:gd name="connsiteX1" fmla="*/ 97971 w 500743"/>
              <a:gd name="connsiteY1" fmla="*/ 197303 h 360589"/>
              <a:gd name="connsiteX2" fmla="*/ 185057 w 500743"/>
              <a:gd name="connsiteY2" fmla="*/ 229960 h 360589"/>
              <a:gd name="connsiteX3" fmla="*/ 370114 w 500743"/>
              <a:gd name="connsiteY3" fmla="*/ 240846 h 360589"/>
              <a:gd name="connsiteX4" fmla="*/ 457200 w 500743"/>
              <a:gd name="connsiteY4" fmla="*/ 219075 h 360589"/>
              <a:gd name="connsiteX5" fmla="*/ 500743 w 500743"/>
              <a:gd name="connsiteY5" fmla="*/ 153760 h 360589"/>
              <a:gd name="connsiteX6" fmla="*/ 478971 w 500743"/>
              <a:gd name="connsiteY6" fmla="*/ 23132 h 360589"/>
              <a:gd name="connsiteX7" fmla="*/ 348343 w 500743"/>
              <a:gd name="connsiteY7" fmla="*/ 34017 h 360589"/>
              <a:gd name="connsiteX8" fmla="*/ 250371 w 500743"/>
              <a:gd name="connsiteY8" fmla="*/ 121103 h 360589"/>
              <a:gd name="connsiteX9" fmla="*/ 130629 w 500743"/>
              <a:gd name="connsiteY9" fmla="*/ 229960 h 360589"/>
              <a:gd name="connsiteX10" fmla="*/ 108857 w 500743"/>
              <a:gd name="connsiteY10" fmla="*/ 262617 h 360589"/>
              <a:gd name="connsiteX11" fmla="*/ 87086 w 500743"/>
              <a:gd name="connsiteY11" fmla="*/ 306160 h 360589"/>
              <a:gd name="connsiteX12" fmla="*/ 54429 w 500743"/>
              <a:gd name="connsiteY12" fmla="*/ 338817 h 360589"/>
              <a:gd name="connsiteX13" fmla="*/ 21771 w 500743"/>
              <a:gd name="connsiteY13" fmla="*/ 360589 h 36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0743" h="360589">
                <a:moveTo>
                  <a:pt x="0" y="164646"/>
                </a:moveTo>
                <a:cubicBezTo>
                  <a:pt x="32657" y="175532"/>
                  <a:pt x="65842" y="184946"/>
                  <a:pt x="97971" y="197303"/>
                </a:cubicBezTo>
                <a:cubicBezTo>
                  <a:pt x="143207" y="214702"/>
                  <a:pt x="136547" y="225340"/>
                  <a:pt x="185057" y="229960"/>
                </a:cubicBezTo>
                <a:cubicBezTo>
                  <a:pt x="246571" y="235818"/>
                  <a:pt x="308428" y="237217"/>
                  <a:pt x="370114" y="240846"/>
                </a:cubicBezTo>
                <a:cubicBezTo>
                  <a:pt x="399143" y="233589"/>
                  <a:pt x="432303" y="235673"/>
                  <a:pt x="457200" y="219075"/>
                </a:cubicBezTo>
                <a:cubicBezTo>
                  <a:pt x="478972" y="204561"/>
                  <a:pt x="500743" y="153760"/>
                  <a:pt x="500743" y="153760"/>
                </a:cubicBezTo>
                <a:cubicBezTo>
                  <a:pt x="493486" y="110217"/>
                  <a:pt x="498712" y="62615"/>
                  <a:pt x="478971" y="23132"/>
                </a:cubicBezTo>
                <a:cubicBezTo>
                  <a:pt x="452475" y="-29860"/>
                  <a:pt x="366716" y="23300"/>
                  <a:pt x="348343" y="34017"/>
                </a:cubicBezTo>
                <a:cubicBezTo>
                  <a:pt x="303162" y="60373"/>
                  <a:pt x="288013" y="87643"/>
                  <a:pt x="250371" y="121103"/>
                </a:cubicBezTo>
                <a:cubicBezTo>
                  <a:pt x="210955" y="156140"/>
                  <a:pt x="160618" y="184978"/>
                  <a:pt x="130629" y="229960"/>
                </a:cubicBezTo>
                <a:cubicBezTo>
                  <a:pt x="123372" y="240846"/>
                  <a:pt x="115348" y="251258"/>
                  <a:pt x="108857" y="262617"/>
                </a:cubicBezTo>
                <a:cubicBezTo>
                  <a:pt x="100806" y="276706"/>
                  <a:pt x="96518" y="292955"/>
                  <a:pt x="87086" y="306160"/>
                </a:cubicBezTo>
                <a:cubicBezTo>
                  <a:pt x="78138" y="318687"/>
                  <a:pt x="67238" y="330278"/>
                  <a:pt x="54429" y="338817"/>
                </a:cubicBezTo>
                <a:cubicBezTo>
                  <a:pt x="18329" y="362884"/>
                  <a:pt x="21771" y="334423"/>
                  <a:pt x="21771" y="36058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F8E9D17-1826-B56C-8176-168AA34D906C}"/>
              </a:ext>
            </a:extLst>
          </p:cNvPr>
          <p:cNvSpPr/>
          <p:nvPr/>
        </p:nvSpPr>
        <p:spPr>
          <a:xfrm>
            <a:off x="8784771" y="5508171"/>
            <a:ext cx="400169" cy="326572"/>
          </a:xfrm>
          <a:custGeom>
            <a:avLst/>
            <a:gdLst>
              <a:gd name="connsiteX0" fmla="*/ 10886 w 400169"/>
              <a:gd name="connsiteY0" fmla="*/ 152400 h 326572"/>
              <a:gd name="connsiteX1" fmla="*/ 141515 w 400169"/>
              <a:gd name="connsiteY1" fmla="*/ 174172 h 326572"/>
              <a:gd name="connsiteX2" fmla="*/ 304800 w 400169"/>
              <a:gd name="connsiteY2" fmla="*/ 185058 h 326572"/>
              <a:gd name="connsiteX3" fmla="*/ 348343 w 400169"/>
              <a:gd name="connsiteY3" fmla="*/ 195943 h 326572"/>
              <a:gd name="connsiteX4" fmla="*/ 381000 w 400169"/>
              <a:gd name="connsiteY4" fmla="*/ 0 h 326572"/>
              <a:gd name="connsiteX5" fmla="*/ 261258 w 400169"/>
              <a:gd name="connsiteY5" fmla="*/ 87086 h 326572"/>
              <a:gd name="connsiteX6" fmla="*/ 239486 w 400169"/>
              <a:gd name="connsiteY6" fmla="*/ 119743 h 326572"/>
              <a:gd name="connsiteX7" fmla="*/ 141515 w 400169"/>
              <a:gd name="connsiteY7" fmla="*/ 185058 h 326572"/>
              <a:gd name="connsiteX8" fmla="*/ 54429 w 400169"/>
              <a:gd name="connsiteY8" fmla="*/ 261258 h 326572"/>
              <a:gd name="connsiteX9" fmla="*/ 32658 w 400169"/>
              <a:gd name="connsiteY9" fmla="*/ 293915 h 326572"/>
              <a:gd name="connsiteX10" fmla="*/ 10886 w 400169"/>
              <a:gd name="connsiteY10" fmla="*/ 315686 h 326572"/>
              <a:gd name="connsiteX11" fmla="*/ 0 w 400169"/>
              <a:gd name="connsiteY11" fmla="*/ 326572 h 3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0169" h="326572">
                <a:moveTo>
                  <a:pt x="10886" y="152400"/>
                </a:moveTo>
                <a:cubicBezTo>
                  <a:pt x="58018" y="161827"/>
                  <a:pt x="92007" y="169671"/>
                  <a:pt x="141515" y="174172"/>
                </a:cubicBezTo>
                <a:cubicBezTo>
                  <a:pt x="195840" y="179111"/>
                  <a:pt x="250372" y="181429"/>
                  <a:pt x="304800" y="185058"/>
                </a:cubicBezTo>
                <a:cubicBezTo>
                  <a:pt x="319314" y="188686"/>
                  <a:pt x="333829" y="199572"/>
                  <a:pt x="348343" y="195943"/>
                </a:cubicBezTo>
                <a:cubicBezTo>
                  <a:pt x="438384" y="173432"/>
                  <a:pt x="384498" y="52476"/>
                  <a:pt x="381000" y="0"/>
                </a:cubicBezTo>
                <a:cubicBezTo>
                  <a:pt x="341086" y="29029"/>
                  <a:pt x="288635" y="46022"/>
                  <a:pt x="261258" y="87086"/>
                </a:cubicBezTo>
                <a:cubicBezTo>
                  <a:pt x="254001" y="97972"/>
                  <a:pt x="249419" y="111229"/>
                  <a:pt x="239486" y="119743"/>
                </a:cubicBezTo>
                <a:cubicBezTo>
                  <a:pt x="166927" y="181936"/>
                  <a:pt x="204191" y="122382"/>
                  <a:pt x="141515" y="185058"/>
                </a:cubicBezTo>
                <a:cubicBezTo>
                  <a:pt x="58371" y="268202"/>
                  <a:pt x="168489" y="192821"/>
                  <a:pt x="54429" y="261258"/>
                </a:cubicBezTo>
                <a:cubicBezTo>
                  <a:pt x="47172" y="272144"/>
                  <a:pt x="40831" y="283699"/>
                  <a:pt x="32658" y="293915"/>
                </a:cubicBezTo>
                <a:cubicBezTo>
                  <a:pt x="26247" y="301929"/>
                  <a:pt x="18143" y="308429"/>
                  <a:pt x="10886" y="315686"/>
                </a:cubicBezTo>
                <a:lnTo>
                  <a:pt x="0" y="32657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10A3E66-70F3-B0DF-3095-F4D00280D6A4}"/>
              </a:ext>
            </a:extLst>
          </p:cNvPr>
          <p:cNvSpPr/>
          <p:nvPr/>
        </p:nvSpPr>
        <p:spPr>
          <a:xfrm>
            <a:off x="10983686" y="5756933"/>
            <a:ext cx="468085" cy="339067"/>
          </a:xfrm>
          <a:custGeom>
            <a:avLst/>
            <a:gdLst>
              <a:gd name="connsiteX0" fmla="*/ 0 w 468085"/>
              <a:gd name="connsiteY0" fmla="*/ 295524 h 339067"/>
              <a:gd name="connsiteX1" fmla="*/ 87085 w 468085"/>
              <a:gd name="connsiteY1" fmla="*/ 328181 h 339067"/>
              <a:gd name="connsiteX2" fmla="*/ 141514 w 468085"/>
              <a:gd name="connsiteY2" fmla="*/ 339067 h 339067"/>
              <a:gd name="connsiteX3" fmla="*/ 185057 w 468085"/>
              <a:gd name="connsiteY3" fmla="*/ 328181 h 339067"/>
              <a:gd name="connsiteX4" fmla="*/ 293914 w 468085"/>
              <a:gd name="connsiteY4" fmla="*/ 208438 h 339067"/>
              <a:gd name="connsiteX5" fmla="*/ 348343 w 468085"/>
              <a:gd name="connsiteY5" fmla="*/ 143124 h 339067"/>
              <a:gd name="connsiteX6" fmla="*/ 391885 w 468085"/>
              <a:gd name="connsiteY6" fmla="*/ 66924 h 339067"/>
              <a:gd name="connsiteX7" fmla="*/ 413657 w 468085"/>
              <a:gd name="connsiteY7" fmla="*/ 1610 h 339067"/>
              <a:gd name="connsiteX8" fmla="*/ 468085 w 468085"/>
              <a:gd name="connsiteY8" fmla="*/ 34267 h 33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085" h="339067">
                <a:moveTo>
                  <a:pt x="0" y="295524"/>
                </a:moveTo>
                <a:cubicBezTo>
                  <a:pt x="16662" y="302189"/>
                  <a:pt x="64323" y="322491"/>
                  <a:pt x="87085" y="328181"/>
                </a:cubicBezTo>
                <a:cubicBezTo>
                  <a:pt x="105035" y="332668"/>
                  <a:pt x="123371" y="335438"/>
                  <a:pt x="141514" y="339067"/>
                </a:cubicBezTo>
                <a:cubicBezTo>
                  <a:pt x="156028" y="335438"/>
                  <a:pt x="171979" y="335447"/>
                  <a:pt x="185057" y="328181"/>
                </a:cubicBezTo>
                <a:cubicBezTo>
                  <a:pt x="244775" y="295004"/>
                  <a:pt x="251619" y="263421"/>
                  <a:pt x="293914" y="208438"/>
                </a:cubicBezTo>
                <a:cubicBezTo>
                  <a:pt x="311193" y="185975"/>
                  <a:pt x="332212" y="166425"/>
                  <a:pt x="348343" y="143124"/>
                </a:cubicBezTo>
                <a:cubicBezTo>
                  <a:pt x="364995" y="119071"/>
                  <a:pt x="379626" y="93486"/>
                  <a:pt x="391885" y="66924"/>
                </a:cubicBezTo>
                <a:cubicBezTo>
                  <a:pt x="401502" y="46087"/>
                  <a:pt x="393978" y="-10197"/>
                  <a:pt x="413657" y="1610"/>
                </a:cubicBezTo>
                <a:lnTo>
                  <a:pt x="468085" y="3426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88DE746-5EA7-1CE2-47FF-EC8591F5C8DD}"/>
              </a:ext>
            </a:extLst>
          </p:cNvPr>
          <p:cNvSpPr/>
          <p:nvPr/>
        </p:nvSpPr>
        <p:spPr>
          <a:xfrm>
            <a:off x="7195457" y="6335486"/>
            <a:ext cx="348343" cy="293914"/>
          </a:xfrm>
          <a:custGeom>
            <a:avLst/>
            <a:gdLst>
              <a:gd name="connsiteX0" fmla="*/ 0 w 348343"/>
              <a:gd name="connsiteY0" fmla="*/ 163285 h 293914"/>
              <a:gd name="connsiteX1" fmla="*/ 32657 w 348343"/>
              <a:gd name="connsiteY1" fmla="*/ 217714 h 293914"/>
              <a:gd name="connsiteX2" fmla="*/ 97972 w 348343"/>
              <a:gd name="connsiteY2" fmla="*/ 293914 h 293914"/>
              <a:gd name="connsiteX3" fmla="*/ 185057 w 348343"/>
              <a:gd name="connsiteY3" fmla="*/ 185057 h 293914"/>
              <a:gd name="connsiteX4" fmla="*/ 228600 w 348343"/>
              <a:gd name="connsiteY4" fmla="*/ 130628 h 293914"/>
              <a:gd name="connsiteX5" fmla="*/ 348343 w 348343"/>
              <a:gd name="connsiteY5" fmla="*/ 0 h 29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8343" h="293914">
                <a:moveTo>
                  <a:pt x="0" y="163285"/>
                </a:moveTo>
                <a:cubicBezTo>
                  <a:pt x="10886" y="181428"/>
                  <a:pt x="20524" y="200381"/>
                  <a:pt x="32657" y="217714"/>
                </a:cubicBezTo>
                <a:cubicBezTo>
                  <a:pt x="61799" y="259346"/>
                  <a:pt x="68964" y="264907"/>
                  <a:pt x="97972" y="293914"/>
                </a:cubicBezTo>
                <a:lnTo>
                  <a:pt x="185057" y="185057"/>
                </a:lnTo>
                <a:cubicBezTo>
                  <a:pt x="199571" y="166914"/>
                  <a:pt x="212171" y="147057"/>
                  <a:pt x="228600" y="130628"/>
                </a:cubicBezTo>
                <a:cubicBezTo>
                  <a:pt x="343194" y="16034"/>
                  <a:pt x="314507" y="67669"/>
                  <a:pt x="348343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398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0690E-889F-1A30-D09B-D382D0DB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/>
                </a:solidFill>
                <a:latin typeface="Amasis MT Pro Black" panose="020B0604020202020204" pitchFamily="18" charset="0"/>
                <a:cs typeface="Aldhabi" panose="01000000000000000000" pitchFamily="2" charset="-78"/>
              </a:rPr>
              <a:t>Apache PIG: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46B257-4819-5CCC-49F0-0F9A28CF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35" t="29593" r="40430" b="39943"/>
          <a:stretch/>
        </p:blipFill>
        <p:spPr>
          <a:xfrm>
            <a:off x="707572" y="1690687"/>
            <a:ext cx="11063730" cy="4971369"/>
          </a:xfrm>
        </p:spPr>
      </p:pic>
    </p:spTree>
    <p:extLst>
      <p:ext uri="{BB962C8B-B14F-4D97-AF65-F5344CB8AC3E}">
        <p14:creationId xmlns:p14="http://schemas.microsoft.com/office/powerpoint/2010/main" val="40587481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AA07D4-D93D-7988-4848-CCC9253F9FA6}"/>
              </a:ext>
            </a:extLst>
          </p:cNvPr>
          <p:cNvSpPr txBox="1"/>
          <p:nvPr/>
        </p:nvSpPr>
        <p:spPr>
          <a:xfrm>
            <a:off x="4757057" y="163285"/>
            <a:ext cx="1755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accent2"/>
                </a:solidFill>
              </a:rPr>
              <a:t>Piggy Bank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6BA10-A0CE-221D-2142-227ABBE5BA90}"/>
              </a:ext>
            </a:extLst>
          </p:cNvPr>
          <p:cNvSpPr txBox="1"/>
          <p:nvPr/>
        </p:nvSpPr>
        <p:spPr>
          <a:xfrm>
            <a:off x="957940" y="5167888"/>
            <a:ext cx="10341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User can use piggy bank functions in pig </a:t>
            </a:r>
            <a:r>
              <a:rPr lang="en-IN" sz="2400" dirty="0" err="1"/>
              <a:t>latin</a:t>
            </a:r>
            <a:r>
              <a:rPr lang="en-IN" sz="2400" dirty="0"/>
              <a:t> script and </a:t>
            </a:r>
          </a:p>
          <a:p>
            <a:r>
              <a:rPr lang="en-IN" sz="2400" dirty="0"/>
              <a:t>can share their functions in piggy bank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12F68-AA5F-E311-DB5A-9D5FC5B475AF}"/>
              </a:ext>
            </a:extLst>
          </p:cNvPr>
          <p:cNvSpPr txBox="1"/>
          <p:nvPr/>
        </p:nvSpPr>
        <p:spPr>
          <a:xfrm>
            <a:off x="849085" y="1449719"/>
            <a:ext cx="9775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Apache Pig provides extensive support for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ser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efined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unctions (UDF’s).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C0CFC3-8C66-EC4D-F864-474169D1167E}"/>
              </a:ext>
            </a:extLst>
          </p:cNvPr>
          <p:cNvSpPr txBox="1"/>
          <p:nvPr/>
        </p:nvSpPr>
        <p:spPr>
          <a:xfrm>
            <a:off x="849085" y="1987621"/>
            <a:ext cx="10842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UDF support is provided in six programming languages, namely, Java,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Jython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Python, JavaScript, Ruby and Groovy.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5B5EA-9A29-751A-B50A-B253B6E0395C}"/>
              </a:ext>
            </a:extLst>
          </p:cNvPr>
          <p:cNvSpPr txBox="1"/>
          <p:nvPr/>
        </p:nvSpPr>
        <p:spPr>
          <a:xfrm>
            <a:off x="968827" y="2808943"/>
            <a:ext cx="10624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For writing UDF’s, complete support is provided in Java and limited support is provided in all the remaining languages.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541B6-C01A-300D-6879-1D086C0CA3DD}"/>
              </a:ext>
            </a:extLst>
          </p:cNvPr>
          <p:cNvSpPr txBox="1"/>
          <p:nvPr/>
        </p:nvSpPr>
        <p:spPr>
          <a:xfrm>
            <a:off x="849084" y="3630265"/>
            <a:ext cx="10842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Since Apache Pig has been written in Java, the UDF’s written using Java language work efficiently compared to other languages.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FB657B-BE09-6DC8-50E9-55588B2DEFA9}"/>
              </a:ext>
            </a:extLst>
          </p:cNvPr>
          <p:cNvSpPr txBox="1"/>
          <p:nvPr/>
        </p:nvSpPr>
        <p:spPr>
          <a:xfrm>
            <a:off x="849084" y="4526690"/>
            <a:ext cx="10341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Apache Pig, we also have a Java repository for UDF’s named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Piggybank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95456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4DAC1E-09D6-5C09-40A7-75B270CC2A00}"/>
              </a:ext>
            </a:extLst>
          </p:cNvPr>
          <p:cNvSpPr txBox="1"/>
          <p:nvPr/>
        </p:nvSpPr>
        <p:spPr>
          <a:xfrm>
            <a:off x="2971800" y="153643"/>
            <a:ext cx="7010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000" dirty="0">
                <a:solidFill>
                  <a:schemeClr val="accent2"/>
                </a:solidFill>
              </a:rPr>
              <a:t>PIG EXECUTION : Load and Store data locally and on Hadoop</a:t>
            </a:r>
            <a:endParaRPr lang="en-IN" sz="20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3561C6-3225-72BB-E408-E30E9D77730C}"/>
              </a:ext>
            </a:extLst>
          </p:cNvPr>
          <p:cNvSpPr txBox="1"/>
          <p:nvPr/>
        </p:nvSpPr>
        <p:spPr>
          <a:xfrm>
            <a:off x="816428" y="631761"/>
            <a:ext cx="1064622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dirty="0">
                <a:effectLst/>
                <a:latin typeface="Times" panose="02020603050405020304" pitchFamily="18" charset="0"/>
              </a:rPr>
              <a:t>Step1: Create input.txt file </a:t>
            </a:r>
          </a:p>
          <a:p>
            <a:endParaRPr lang="en-IN" dirty="0">
              <a:latin typeface="Times" panose="02020603050405020304" pitchFamily="18" charset="0"/>
            </a:endParaRPr>
          </a:p>
          <a:p>
            <a:r>
              <a:rPr lang="en-IN" sz="1800" b="1" i="0" dirty="0">
                <a:effectLst/>
                <a:latin typeface="Times" panose="02020603050405020304" pitchFamily="18" charset="0"/>
              </a:rPr>
              <a:t>Step2: </a:t>
            </a:r>
            <a:r>
              <a:rPr lang="en-US" sz="1800" b="1" i="0" dirty="0">
                <a:effectLst/>
                <a:latin typeface="Times" panose="02020603050405020304" pitchFamily="18" charset="0"/>
              </a:rPr>
              <a:t>Transfer to HDFS</a:t>
            </a:r>
            <a:endParaRPr lang="en-US" sz="1800" b="0" i="0" dirty="0">
              <a:effectLst/>
              <a:latin typeface="Times" panose="02020603050405020304" pitchFamily="18" charset="0"/>
            </a:endParaRPr>
          </a:p>
          <a:p>
            <a:r>
              <a:rPr lang="en-US" dirty="0">
                <a:latin typeface="Times" panose="02020603050405020304" pitchFamily="18" charset="0"/>
              </a:rPr>
              <a:t>                                         </a:t>
            </a:r>
            <a:r>
              <a:rPr lang="en-US" sz="1800" b="0" i="0" dirty="0">
                <a:effectLst/>
                <a:latin typeface="Times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" panose="02020603050405020304" pitchFamily="18" charset="0"/>
              </a:rPr>
              <a:t>hdfs</a:t>
            </a:r>
            <a:r>
              <a:rPr lang="en-US" sz="1800" i="0" dirty="0">
                <a:effectLst/>
                <a:latin typeface="Times" panose="02020603050405020304" pitchFamily="18" charset="0"/>
              </a:rPr>
              <a:t> </a:t>
            </a:r>
            <a:r>
              <a:rPr lang="en-US" sz="1800" i="0" dirty="0" err="1">
                <a:effectLst/>
                <a:latin typeface="Times" panose="02020603050405020304" pitchFamily="18" charset="0"/>
              </a:rPr>
              <a:t>dfs</a:t>
            </a:r>
            <a:r>
              <a:rPr lang="en-US" dirty="0">
                <a:latin typeface="Times" panose="02020603050405020304" pitchFamily="18" charset="0"/>
              </a:rPr>
              <a:t> </a:t>
            </a:r>
            <a:r>
              <a:rPr lang="en-US" sz="1800" i="0" dirty="0">
                <a:effectLst/>
                <a:latin typeface="Times" panose="02020603050405020304" pitchFamily="18" charset="0"/>
              </a:rPr>
              <a:t>put  /home/</a:t>
            </a:r>
            <a:r>
              <a:rPr lang="en-US" sz="1800" i="0" dirty="0" err="1">
                <a:effectLst/>
                <a:latin typeface="Times" panose="02020603050405020304" pitchFamily="18" charset="0"/>
              </a:rPr>
              <a:t>hdoop</a:t>
            </a:r>
            <a:r>
              <a:rPr lang="en-US" sz="1800" i="0" dirty="0">
                <a:effectLst/>
                <a:latin typeface="Times" panose="02020603050405020304" pitchFamily="18" charset="0"/>
              </a:rPr>
              <a:t>/input.txt  bda1/</a:t>
            </a:r>
          </a:p>
          <a:p>
            <a:r>
              <a:rPr lang="en-US" b="1" dirty="0">
                <a:latin typeface="Times" panose="02020603050405020304" pitchFamily="18" charset="0"/>
              </a:rPr>
              <a:t>Step3: </a:t>
            </a:r>
            <a:r>
              <a:rPr lang="en-IN" b="1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Create </a:t>
            </a:r>
            <a:r>
              <a:rPr lang="en-IN" b="1" i="0" dirty="0" err="1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Pigscript</a:t>
            </a:r>
            <a:r>
              <a:rPr lang="en-IN" b="1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 file</a:t>
            </a:r>
            <a:endParaRPr lang="en-IN" b="0" i="0" dirty="0">
              <a:solidFill>
                <a:srgbClr val="000000"/>
              </a:solidFill>
              <a:effectLst/>
              <a:latin typeface="Times" panose="02020603050405020304" pitchFamily="18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Times" panose="02020603050405020304" pitchFamily="18" charset="0"/>
              </a:rPr>
              <a:t>                                         </a:t>
            </a:r>
            <a:r>
              <a:rPr lang="en-IN" i="0" dirty="0" err="1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sudo</a:t>
            </a:r>
            <a:r>
              <a:rPr lang="en-IN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 </a:t>
            </a:r>
            <a:r>
              <a:rPr lang="en-IN" i="0" dirty="0" err="1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gedit</a:t>
            </a:r>
            <a:r>
              <a:rPr lang="en-IN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 </a:t>
            </a:r>
            <a:r>
              <a:rPr lang="en-IN" i="0" dirty="0" err="1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pigscript.pig</a:t>
            </a:r>
            <a:r>
              <a:rPr lang="en-US" sz="1800" i="0" dirty="0">
                <a:effectLst/>
                <a:latin typeface="Times" panose="02020603050405020304" pitchFamily="18" charset="0"/>
              </a:rPr>
              <a:t> </a:t>
            </a:r>
            <a:r>
              <a:rPr lang="en-IN" sz="1800" i="0" dirty="0">
                <a:effectLst/>
                <a:latin typeface="Times" panose="02020603050405020304" pitchFamily="18" charset="0"/>
              </a:rPr>
              <a:t>  </a:t>
            </a:r>
          </a:p>
          <a:p>
            <a:r>
              <a:rPr lang="en-IN" dirty="0">
                <a:latin typeface="Times" panose="02020603050405020304" pitchFamily="18" charset="0"/>
              </a:rPr>
              <a:t>                                                     OR</a:t>
            </a:r>
            <a:endParaRPr lang="en-IN" sz="1800" i="0" dirty="0">
              <a:effectLst/>
              <a:latin typeface="Times" panose="02020603050405020304" pitchFamily="18" charset="0"/>
            </a:endParaRPr>
          </a:p>
          <a:p>
            <a:r>
              <a:rPr lang="en-IN" dirty="0">
                <a:latin typeface="Times" panose="02020603050405020304" pitchFamily="18" charset="0"/>
              </a:rPr>
              <a:t>                                         vi </a:t>
            </a:r>
            <a:r>
              <a:rPr lang="en-IN" dirty="0" err="1">
                <a:latin typeface="Times" panose="02020603050405020304" pitchFamily="18" charset="0"/>
              </a:rPr>
              <a:t>pigscript.pig</a:t>
            </a:r>
            <a:endParaRPr lang="en-IN" dirty="0">
              <a:latin typeface="Times" panose="02020603050405020304" pitchFamily="18" charset="0"/>
            </a:endParaRPr>
          </a:p>
          <a:p>
            <a:endParaRPr lang="en-IN" dirty="0">
              <a:latin typeface="Times" panose="02020603050405020304" pitchFamily="18" charset="0"/>
            </a:endParaRPr>
          </a:p>
          <a:p>
            <a:r>
              <a:rPr lang="en-IN" b="1" dirty="0">
                <a:latin typeface="Times" panose="02020603050405020304" pitchFamily="18" charset="0"/>
              </a:rPr>
              <a:t>Code to be typed in </a:t>
            </a:r>
            <a:r>
              <a:rPr lang="en-IN" b="1" dirty="0" err="1">
                <a:latin typeface="Times" panose="02020603050405020304" pitchFamily="18" charset="0"/>
              </a:rPr>
              <a:t>pigscript.pig</a:t>
            </a:r>
            <a:endParaRPr lang="en-IN" b="1" dirty="0">
              <a:latin typeface="Times" panose="02020603050405020304" pitchFamily="18" charset="0"/>
            </a:endParaRPr>
          </a:p>
          <a:p>
            <a:pPr algn="l" rtl="0" fontAlgn="base"/>
            <a:r>
              <a:rPr lang="en-IN" b="1" dirty="0">
                <a:latin typeface="Times" panose="02020603050405020304" pitchFamily="18" charset="0"/>
              </a:rPr>
              <a:t>                                     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record = load '/bda1/input.txt/’; </a:t>
            </a:r>
            <a:endParaRPr lang="en-I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                                     store record into '/bda1/out’; </a:t>
            </a:r>
            <a:endParaRPr lang="en-I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IN" dirty="0">
                <a:solidFill>
                  <a:srgbClr val="000000"/>
                </a:solidFill>
                <a:latin typeface="Times" panose="02020603050405020304" pitchFamily="18" charset="0"/>
              </a:rPr>
              <a:t>Step4: </a:t>
            </a:r>
            <a:r>
              <a:rPr lang="en-IN" b="1" dirty="0">
                <a:solidFill>
                  <a:srgbClr val="000000"/>
                </a:solidFill>
                <a:latin typeface="Times" panose="02020603050405020304" pitchFamily="18" charset="0"/>
              </a:rPr>
              <a:t>Run </a:t>
            </a:r>
            <a:r>
              <a:rPr lang="en-IN" b="1" dirty="0" err="1">
                <a:solidFill>
                  <a:srgbClr val="000000"/>
                </a:solidFill>
                <a:latin typeface="Times" panose="02020603050405020304" pitchFamily="18" charset="0"/>
              </a:rPr>
              <a:t>pigscript</a:t>
            </a:r>
            <a:r>
              <a:rPr lang="en-IN" b="1" dirty="0">
                <a:solidFill>
                  <a:srgbClr val="000000"/>
                </a:solidFill>
                <a:latin typeface="Times" panose="02020603050405020304" pitchFamily="18" charset="0"/>
              </a:rPr>
              <a:t> in </a:t>
            </a:r>
            <a:r>
              <a:rPr lang="en-IN" b="1" dirty="0" err="1">
                <a:solidFill>
                  <a:srgbClr val="000000"/>
                </a:solidFill>
                <a:latin typeface="Times" panose="02020603050405020304" pitchFamily="18" charset="0"/>
              </a:rPr>
              <a:t>mapreduce</a:t>
            </a:r>
            <a:r>
              <a:rPr lang="en-IN" b="1" dirty="0">
                <a:solidFill>
                  <a:srgbClr val="000000"/>
                </a:solidFill>
                <a:latin typeface="Times" panose="02020603050405020304" pitchFamily="18" charset="0"/>
              </a:rPr>
              <a:t> mode</a:t>
            </a:r>
          </a:p>
          <a:p>
            <a:pPr algn="l" rtl="0" fontAlgn="base"/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                                 pig -x </a:t>
            </a:r>
            <a:r>
              <a:rPr lang="en-IN" sz="1800" b="0" i="0" dirty="0" err="1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mapreduce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 </a:t>
            </a:r>
            <a:r>
              <a:rPr lang="en-IN" sz="1800" b="0" i="0" dirty="0" err="1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pigscript.pig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 </a:t>
            </a:r>
          </a:p>
          <a:p>
            <a:pPr algn="l" rtl="0" fontAlgn="base"/>
            <a:r>
              <a:rPr lang="en-IN" dirty="0">
                <a:solidFill>
                  <a:srgbClr val="000000"/>
                </a:solidFill>
                <a:latin typeface="Times" panose="02020603050405020304" pitchFamily="18" charset="0"/>
              </a:rPr>
              <a:t>Step5:  </a:t>
            </a:r>
            <a:r>
              <a:rPr lang="en-IN" b="1" dirty="0">
                <a:solidFill>
                  <a:srgbClr val="000000"/>
                </a:solidFill>
                <a:latin typeface="Times" panose="02020603050405020304" pitchFamily="18" charset="0"/>
              </a:rPr>
              <a:t>Check the status of execution </a:t>
            </a:r>
          </a:p>
          <a:p>
            <a:pPr algn="l" rtl="0" fontAlgn="base"/>
            <a:endParaRPr lang="en-IN" dirty="0">
              <a:solidFill>
                <a:srgbClr val="000000"/>
              </a:solidFill>
              <a:latin typeface="Times" panose="02020603050405020304" pitchFamily="18" charset="0"/>
            </a:endParaRPr>
          </a:p>
          <a:p>
            <a:pPr algn="l" rtl="0" fontAlgn="base"/>
            <a:r>
              <a:rPr lang="en-IN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                     </a:t>
            </a:r>
            <a:r>
              <a:rPr lang="en-IN" sz="1800" b="1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Output: 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Found 2 items </a:t>
            </a:r>
            <a:endParaRPr lang="en-I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-</a:t>
            </a:r>
            <a:r>
              <a:rPr lang="en-IN" sz="1800" b="0" i="0" dirty="0" err="1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rw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-r--r--   2 </a:t>
            </a:r>
            <a:r>
              <a:rPr lang="en-IN" sz="1800" b="0" i="0" dirty="0" err="1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hdoop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 supergroup          0 2024-01-12 15:05 /bda1/out/_SUCCESS </a:t>
            </a:r>
            <a:endParaRPr lang="en-I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-</a:t>
            </a:r>
            <a:r>
              <a:rPr lang="en-IN" sz="1800" b="0" i="0" dirty="0" err="1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rw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-r--r--   2 </a:t>
            </a:r>
            <a:r>
              <a:rPr lang="en-IN" sz="1800" b="0" i="0" dirty="0" err="1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hdoop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 supergroup        112 2024-01-12 15:05 /bda1/out/part-m-00000 </a:t>
            </a:r>
            <a:endParaRPr lang="en-I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endParaRPr lang="en-I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IN" b="1" dirty="0"/>
              <a:t>Step 6: View the output file </a:t>
            </a:r>
          </a:p>
          <a:p>
            <a:r>
              <a:rPr lang="en-IN" sz="1800" b="1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               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hdfs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dfs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 -cat /bda1/out/part-m-00000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157285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FB2CBE-FE5C-AC22-1366-14C52532A47C}"/>
              </a:ext>
            </a:extLst>
          </p:cNvPr>
          <p:cNvSpPr txBox="1"/>
          <p:nvPr/>
        </p:nvSpPr>
        <p:spPr>
          <a:xfrm>
            <a:off x="4365172" y="1636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2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</a:rPr>
              <a:t>WORD COUNT PROGRAM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3E6706-7CBA-1FE7-C474-F3ACED872B46}"/>
              </a:ext>
            </a:extLst>
          </p:cNvPr>
          <p:cNvSpPr txBox="1"/>
          <p:nvPr/>
        </p:nvSpPr>
        <p:spPr>
          <a:xfrm>
            <a:off x="903513" y="686191"/>
            <a:ext cx="1070065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Times" panose="02020603050405020304" pitchFamily="18" charset="0"/>
                <a:ea typeface="Times" panose="02020603050405020304" pitchFamily="18" charset="0"/>
              </a:rPr>
              <a:t>Step1: Create a text file and add some contents to text file</a:t>
            </a:r>
          </a:p>
          <a:p>
            <a:endParaRPr lang="en-IN" b="1" dirty="0">
              <a:latin typeface="Times" panose="02020603050405020304" pitchFamily="18" charset="0"/>
              <a:ea typeface="Times" panose="02020603050405020304" pitchFamily="18" charset="0"/>
            </a:endParaRPr>
          </a:p>
          <a:p>
            <a:r>
              <a:rPr lang="en-IN" sz="1800" b="1" dirty="0">
                <a:effectLst/>
                <a:latin typeface="Times" panose="02020603050405020304" pitchFamily="18" charset="0"/>
                <a:ea typeface="Times" panose="02020603050405020304" pitchFamily="18" charset="0"/>
              </a:rPr>
              <a:t>Step 2: Open .pig file and edit the following script into that</a:t>
            </a:r>
          </a:p>
          <a:p>
            <a:r>
              <a:rPr lang="en-IN" b="1" dirty="0">
                <a:latin typeface="Times" panose="02020603050405020304" pitchFamily="18" charset="0"/>
                <a:ea typeface="Times" panose="02020603050405020304" pitchFamily="18" charset="0"/>
              </a:rPr>
              <a:t> </a:t>
            </a:r>
            <a:endParaRPr lang="en-IN" sz="1800" b="1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en-IN" sz="1800" b="1" dirty="0">
                <a:solidFill>
                  <a:schemeClr val="accent6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</a:rPr>
              <a:t> </a:t>
            </a:r>
            <a:r>
              <a:rPr lang="en-IN" sz="1800" kern="100" dirty="0">
                <a:solidFill>
                  <a:schemeClr val="accent6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--LOAD THE DATA</a:t>
            </a:r>
            <a:endParaRPr lang="en-IN" sz="1800" kern="100" dirty="0">
              <a:solidFill>
                <a:schemeClr val="accent6"/>
              </a:solidFill>
              <a:effectLst/>
              <a:latin typeface="Liberation Serif"/>
              <a:ea typeface="Noto Serif CJK SC"/>
              <a:cs typeface="Lohit Devanagari"/>
            </a:endParaRPr>
          </a:p>
          <a:p>
            <a:pPr marL="457200">
              <a:lnSpc>
                <a:spcPct val="150000"/>
              </a:lnSpc>
            </a:pP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records = LOAD '/pig1/input.txt';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>
              <a:lnSpc>
                <a:spcPct val="150000"/>
              </a:lnSpc>
            </a:pPr>
            <a:r>
              <a:rPr lang="en-IN" sz="1800" kern="100" dirty="0">
                <a:solidFill>
                  <a:schemeClr val="accent6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-- SPLIT EACH LINE OF TEXT AND ELIMINATE NESTING</a:t>
            </a:r>
            <a:endParaRPr lang="en-IN" sz="1800" kern="100" dirty="0">
              <a:solidFill>
                <a:schemeClr val="accent6"/>
              </a:solidFill>
              <a:effectLst/>
              <a:latin typeface="Liberation Serif"/>
              <a:ea typeface="Noto Serif CJK SC"/>
              <a:cs typeface="Lohit Devanagari"/>
            </a:endParaRPr>
          </a:p>
          <a:p>
            <a:pPr marL="457200">
              <a:lnSpc>
                <a:spcPct val="150000"/>
              </a:lnSpc>
            </a:pP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terms = FOREACH records GENERATE FLATTEN(TOKENIZE((</a:t>
            </a:r>
            <a:r>
              <a:rPr lang="en-IN" sz="1800" kern="100" dirty="0" err="1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chararray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) $0)) AS word;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>
              <a:lnSpc>
                <a:spcPct val="150000"/>
              </a:lnSpc>
            </a:pPr>
            <a:r>
              <a:rPr lang="en-IN" sz="1800" kern="100" dirty="0">
                <a:solidFill>
                  <a:schemeClr val="accent6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--GROUP SIMILAR TERMS</a:t>
            </a:r>
            <a:endParaRPr lang="en-IN" sz="1800" kern="100" dirty="0">
              <a:solidFill>
                <a:schemeClr val="accent6"/>
              </a:solidFill>
              <a:effectLst/>
              <a:latin typeface="Liberation Serif"/>
              <a:ea typeface="Noto Serif CJK SC"/>
              <a:cs typeface="Lohit Devanagari"/>
            </a:endParaRPr>
          </a:p>
          <a:p>
            <a:pPr marL="457200">
              <a:lnSpc>
                <a:spcPct val="150000"/>
              </a:lnSpc>
            </a:pPr>
            <a:r>
              <a:rPr lang="en-IN" sz="1800" kern="100" dirty="0" err="1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grouped_terms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 = GROUP terms BY word;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>
              <a:lnSpc>
                <a:spcPct val="150000"/>
              </a:lnSpc>
            </a:pPr>
            <a:r>
              <a:rPr lang="en-IN" sz="1800" kern="100" dirty="0">
                <a:solidFill>
                  <a:schemeClr val="accent6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--COUNT THE NUMBER OF TUPLES IN EACH GROUP</a:t>
            </a:r>
            <a:endParaRPr lang="en-IN" sz="1800" kern="100" dirty="0">
              <a:solidFill>
                <a:schemeClr val="accent6"/>
              </a:solidFill>
              <a:effectLst/>
              <a:latin typeface="Liberation Serif"/>
              <a:ea typeface="Noto Serif CJK SC"/>
              <a:cs typeface="Lohit Devanagari"/>
            </a:endParaRPr>
          </a:p>
          <a:p>
            <a:pPr marL="457200">
              <a:lnSpc>
                <a:spcPct val="150000"/>
              </a:lnSpc>
            </a:pPr>
            <a:r>
              <a:rPr lang="en-IN" sz="1800" kern="100" dirty="0" err="1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word_counts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 = FOREACH </a:t>
            </a:r>
            <a:r>
              <a:rPr lang="en-IN" sz="1800" kern="100" dirty="0" err="1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grouped_terms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 GENERATE COUNT(terms), group;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>
              <a:lnSpc>
                <a:spcPct val="150000"/>
              </a:lnSpc>
            </a:pPr>
            <a:r>
              <a:rPr lang="en-IN" sz="1800" kern="100" dirty="0">
                <a:solidFill>
                  <a:schemeClr val="accent6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--STORE THE RESULT</a:t>
            </a:r>
            <a:endParaRPr lang="en-IN" sz="1800" kern="100" dirty="0">
              <a:solidFill>
                <a:schemeClr val="accent6"/>
              </a:solidFill>
              <a:effectLst/>
              <a:latin typeface="Liberation Serif"/>
              <a:ea typeface="Noto Serif CJK SC"/>
              <a:cs typeface="Lohit Devanagari"/>
            </a:endParaRPr>
          </a:p>
          <a:p>
            <a:pPr marL="457200">
              <a:lnSpc>
                <a:spcPct val="150000"/>
              </a:lnSpc>
            </a:pP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STORE </a:t>
            </a:r>
            <a:r>
              <a:rPr lang="en-IN" sz="1800" kern="100" dirty="0" err="1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word_counts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 INTO '/pig1/output';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1590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C8239C-9401-78CB-F982-1B19AC83EFC9}"/>
              </a:ext>
            </a:extLst>
          </p:cNvPr>
          <p:cNvSpPr txBox="1"/>
          <p:nvPr/>
        </p:nvSpPr>
        <p:spPr>
          <a:xfrm>
            <a:off x="391886" y="435820"/>
            <a:ext cx="1117962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tabLst>
                <a:tab pos="457200" algn="l"/>
              </a:tabLs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Step 3: pig  (type this at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commond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 prompt )</a:t>
            </a:r>
          </a:p>
          <a:p>
            <a:pPr lvl="0">
              <a:tabLst>
                <a:tab pos="457200" algn="l"/>
              </a:tabLst>
            </a:pPr>
            <a:endParaRPr lang="en-IN" kern="100" dirty="0">
              <a:solidFill>
                <a:srgbClr val="000000"/>
              </a:solidFill>
              <a:latin typeface="Times" panose="02020603050405020304" pitchFamily="18" charset="0"/>
              <a:ea typeface="Noto Serif CJK SC"/>
              <a:cs typeface="Lohit Devanagari"/>
            </a:endParaRPr>
          </a:p>
          <a:p>
            <a:pPr>
              <a:tabLst>
                <a:tab pos="457200" algn="l"/>
              </a:tabLs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Noto Serif CJK SC"/>
                <a:cs typeface="Lohit Devanagari"/>
              </a:rPr>
              <a:t>Step4: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grunt&gt;pig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wordcount.pig</a:t>
            </a:r>
            <a:endParaRPr lang="en-IN" sz="1800" kern="100" dirty="0">
              <a:solidFill>
                <a:srgbClr val="000000"/>
              </a:solidFill>
              <a:effectLst/>
              <a:latin typeface="Times" panose="02020603050405020304" pitchFamily="18" charset="0"/>
              <a:ea typeface="Times" panose="02020603050405020304" pitchFamily="18" charset="0"/>
              <a:cs typeface="Lohit Devanagari"/>
            </a:endParaRPr>
          </a:p>
          <a:p>
            <a:pPr>
              <a:tabLst>
                <a:tab pos="457200" algn="l"/>
              </a:tabLst>
            </a:pPr>
            <a:endParaRPr lang="en-IN" kern="100" dirty="0">
              <a:solidFill>
                <a:srgbClr val="000000"/>
              </a:solidFill>
              <a:latin typeface="Times" panose="02020603050405020304" pitchFamily="18" charset="0"/>
              <a:ea typeface="Noto Serif CJK SC"/>
              <a:cs typeface="Lohit Devanagari"/>
            </a:endParaRPr>
          </a:p>
          <a:p>
            <a:pPr>
              <a:tabLst>
                <a:tab pos="457200" algn="l"/>
              </a:tabLs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Noto Serif CJK SC"/>
                <a:cs typeface="Lohit Devanagari"/>
              </a:rPr>
              <a:t>Step 5: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grunt&gt;run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wordcount.pig</a:t>
            </a:r>
            <a:endParaRPr lang="en-IN" sz="1800" kern="100" dirty="0">
              <a:solidFill>
                <a:srgbClr val="000000"/>
              </a:solidFill>
              <a:effectLst/>
              <a:latin typeface="Times" panose="02020603050405020304" pitchFamily="18" charset="0"/>
              <a:ea typeface="Times" panose="02020603050405020304" pitchFamily="18" charset="0"/>
              <a:cs typeface="Lohit Devanagari"/>
            </a:endParaRPr>
          </a:p>
          <a:p>
            <a:pPr>
              <a:tabLst>
                <a:tab pos="457200" algn="l"/>
              </a:tabLst>
            </a:pPr>
            <a:endParaRPr lang="en-IN" kern="100" dirty="0">
              <a:solidFill>
                <a:srgbClr val="000000"/>
              </a:solidFill>
              <a:latin typeface="Times" panose="02020603050405020304" pitchFamily="18" charset="0"/>
              <a:ea typeface="Noto Serif CJK SC"/>
              <a:cs typeface="Lohit Devanagari"/>
            </a:endParaRPr>
          </a:p>
          <a:p>
            <a:pPr>
              <a:tabLst>
                <a:tab pos="457200" algn="l"/>
              </a:tabLst>
            </a:pPr>
            <a:r>
              <a:rPr lang="en-IN" kern="100" dirty="0">
                <a:solidFill>
                  <a:srgbClr val="000000"/>
                </a:solidFill>
                <a:latin typeface="Times" panose="02020603050405020304" pitchFamily="18" charset="0"/>
                <a:ea typeface="Noto Serif CJK SC"/>
                <a:cs typeface="Lohit Devanagari"/>
              </a:rPr>
              <a:t>Step 6: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grunt&gt;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pwd</a:t>
            </a:r>
            <a:endParaRPr lang="en-IN" sz="1800" kern="100" dirty="0">
              <a:solidFill>
                <a:srgbClr val="000000"/>
              </a:solidFill>
              <a:effectLst/>
              <a:latin typeface="Times" panose="02020603050405020304" pitchFamily="18" charset="0"/>
              <a:ea typeface="Times" panose="02020603050405020304" pitchFamily="18" charset="0"/>
              <a:cs typeface="Lohit Devanagari"/>
            </a:endParaRPr>
          </a:p>
          <a:p>
            <a:pPr>
              <a:tabLst>
                <a:tab pos="457200" algn="l"/>
              </a:tabLst>
            </a:pPr>
            <a:endParaRPr lang="en-IN" kern="100" dirty="0">
              <a:solidFill>
                <a:srgbClr val="000000"/>
              </a:solidFill>
              <a:latin typeface="Times" panose="02020603050405020304" pitchFamily="18" charset="0"/>
              <a:ea typeface="Noto Serif CJK SC"/>
              <a:cs typeface="Lohit Devanagari"/>
            </a:endParaRPr>
          </a:p>
          <a:p>
            <a:pPr>
              <a:tabLst>
                <a:tab pos="457200" algn="l"/>
              </a:tabLs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Noto Serif CJK SC"/>
                <a:cs typeface="Lohit Devanagari"/>
              </a:rPr>
              <a:t>Step7: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grunt&gt; cd /pig1/output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>
              <a:tabLst>
                <a:tab pos="457200" algn="l"/>
              </a:tabLst>
            </a:pPr>
            <a:endParaRPr lang="en-IN" sz="1800" kern="100" dirty="0">
              <a:solidFill>
                <a:srgbClr val="000000"/>
              </a:solidFill>
              <a:effectLst/>
              <a:latin typeface="Times" panose="02020603050405020304" pitchFamily="18" charset="0"/>
              <a:ea typeface="Noto Serif CJK SC"/>
              <a:cs typeface="Lohit Devanagari"/>
            </a:endParaRPr>
          </a:p>
          <a:p>
            <a:pPr lvl="0">
              <a:tabLst>
                <a:tab pos="457200" algn="l"/>
              </a:tabLst>
            </a:pPr>
            <a:r>
              <a:rPr lang="en-IN" kern="100" dirty="0">
                <a:solidFill>
                  <a:srgbClr val="000000"/>
                </a:solidFill>
                <a:latin typeface="Times" panose="02020603050405020304" pitchFamily="18" charset="0"/>
                <a:ea typeface="Noto Serif CJK SC"/>
                <a:cs typeface="Lohit Devanagari"/>
              </a:rPr>
              <a:t>Step8: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grunt&gt; ls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b="1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Output: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 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hdfs://192.168.159.101:9000/pig1/output/_SUCCESS&lt;r 2&gt;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0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hdfs://192.168.159.101:9000/pig1/output/part-r-00000&lt;r 2&gt;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127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lvl="0">
              <a:tabLst>
                <a:tab pos="457200" algn="l"/>
              </a:tabLst>
            </a:pPr>
            <a:r>
              <a:rPr lang="en-IN" sz="1800" kern="1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Step9: grunt&gt; cat part-r-00000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b="1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Output: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2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 err="1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i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2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am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hi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2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in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are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2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how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8C5DD-F2E1-AF18-24AD-90AD105D322E}"/>
              </a:ext>
            </a:extLst>
          </p:cNvPr>
          <p:cNvSpPr txBox="1"/>
          <p:nvPr/>
        </p:nvSpPr>
        <p:spPr>
          <a:xfrm>
            <a:off x="8349343" y="3429000"/>
            <a:ext cx="33201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too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2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you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Data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2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good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hope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you.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 err="1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Btech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about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doing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 err="1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manipal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science.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457200"/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1</a:t>
            </a:r>
            <a:r>
              <a:rPr lang="en-IN" sz="1800" kern="100" dirty="0">
                <a:effectLst/>
                <a:latin typeface="Liberation Serif"/>
                <a:ea typeface="Noto Serif CJK SC"/>
                <a:cs typeface="Lohit Devanagari"/>
              </a:rPr>
              <a:t>	</a:t>
            </a:r>
            <a:r>
              <a:rPr lang="en-IN" sz="1800" kern="100" dirty="0">
                <a:effectLst/>
                <a:latin typeface="Times" panose="02020603050405020304" pitchFamily="18" charset="0"/>
                <a:ea typeface="Times" panose="02020603050405020304" pitchFamily="18" charset="0"/>
                <a:cs typeface="Lohit Devanagari"/>
              </a:rPr>
              <a:t>studying</a:t>
            </a:r>
            <a:endParaRPr lang="en-IN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92289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D7CC-A00C-C9C3-6A5A-88E5677D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30" name="Picture 6" descr="Image result for Thank You Slides">
            <a:extLst>
              <a:ext uri="{FF2B5EF4-FFF2-40B4-BE49-F238E27FC236}">
                <a16:creationId xmlns:a16="http://schemas.microsoft.com/office/drawing/2014/main" id="{7129A4AA-500A-0F77-84B1-4242EEC07E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27752" cy="61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80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113F-187D-9984-C6D6-29B6BDD5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See related image detail">
            <a:extLst>
              <a:ext uri="{FF2B5EF4-FFF2-40B4-BE49-F238E27FC236}">
                <a16:creationId xmlns:a16="http://schemas.microsoft.com/office/drawing/2014/main" id="{41CBDF76-9210-7084-F883-A7DB50B057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5725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254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CAE61-E47F-4362-4D1D-6EB94ABF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Why to </a:t>
            </a:r>
            <a:r>
              <a:rPr lang="en-IN" dirty="0" err="1">
                <a:solidFill>
                  <a:srgbClr val="C00000"/>
                </a:solidFill>
              </a:rPr>
              <a:t>Opt</a:t>
            </a:r>
            <a:r>
              <a:rPr lang="en-IN" dirty="0">
                <a:solidFill>
                  <a:srgbClr val="C00000"/>
                </a:solidFill>
              </a:rPr>
              <a:t> Pig instead of MapReduce: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D0F57-CFE5-42EB-51C2-486F23024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35397" r="45892" b="40476"/>
          <a:stretch/>
        </p:blipFill>
        <p:spPr>
          <a:xfrm>
            <a:off x="870857" y="1774371"/>
            <a:ext cx="9556510" cy="302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1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C8ACF-8C04-AA4C-8308-7D1609B7A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582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PIG VS MapReduce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AAEF9E-2D8A-A840-1511-3AAEBA698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20" t="27842" r="45075" b="31131"/>
          <a:stretch/>
        </p:blipFill>
        <p:spPr>
          <a:xfrm>
            <a:off x="838200" y="1268707"/>
            <a:ext cx="9938657" cy="5224168"/>
          </a:xfrm>
        </p:spPr>
      </p:pic>
    </p:spTree>
    <p:extLst>
      <p:ext uri="{BB962C8B-B14F-4D97-AF65-F5344CB8AC3E}">
        <p14:creationId xmlns:p14="http://schemas.microsoft.com/office/powerpoint/2010/main" val="430797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7B12-3222-6982-F5D2-F27DEE1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2932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Apache Pig: Advantages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B34F80-01C6-73C1-A52B-85A329EAD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88" t="32095" r="43808" b="36634"/>
          <a:stretch/>
        </p:blipFill>
        <p:spPr>
          <a:xfrm>
            <a:off x="500742" y="1458686"/>
            <a:ext cx="11425029" cy="4212771"/>
          </a:xfrm>
        </p:spPr>
      </p:pic>
    </p:spTree>
    <p:extLst>
      <p:ext uri="{BB962C8B-B14F-4D97-AF65-F5344CB8AC3E}">
        <p14:creationId xmlns:p14="http://schemas.microsoft.com/office/powerpoint/2010/main" val="3024602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F7A14CA634AE469B96691D94FD32F7" ma:contentTypeVersion="6" ma:contentTypeDescription="Create a new document." ma:contentTypeScope="" ma:versionID="bbeb6f389c00a35722c0b08902e24c53">
  <xsd:schema xmlns:xsd="http://www.w3.org/2001/XMLSchema" xmlns:xs="http://www.w3.org/2001/XMLSchema" xmlns:p="http://schemas.microsoft.com/office/2006/metadata/properties" xmlns:ns2="cec7fef7-e975-4ca8-918d-7eb5d545cf95" xmlns:ns3="6555ff34-ecb9-4dd7-8026-f8d44bab36a6" targetNamespace="http://schemas.microsoft.com/office/2006/metadata/properties" ma:root="true" ma:fieldsID="71f8694ec8ac480e1e7c2b83c8c4869f" ns2:_="" ns3:_="">
    <xsd:import namespace="cec7fef7-e975-4ca8-918d-7eb5d545cf95"/>
    <xsd:import namespace="6555ff34-ecb9-4dd7-8026-f8d44bab36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c7fef7-e975-4ca8-918d-7eb5d545cf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55ff34-ecb9-4dd7-8026-f8d44bab36a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61FF6A-5CEB-4233-B8DD-E5DBA6325D4A}"/>
</file>

<file path=customXml/itemProps2.xml><?xml version="1.0" encoding="utf-8"?>
<ds:datastoreItem xmlns:ds="http://schemas.openxmlformats.org/officeDocument/2006/customXml" ds:itemID="{873BAFA4-1C75-411B-B06B-1CB7C8FCD9EC}"/>
</file>

<file path=customXml/itemProps3.xml><?xml version="1.0" encoding="utf-8"?>
<ds:datastoreItem xmlns:ds="http://schemas.openxmlformats.org/officeDocument/2006/customXml" ds:itemID="{BA09AAB8-685C-474F-A7BC-FFFB69186256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3002</TotalTime>
  <Words>2974</Words>
  <Application>Microsoft Office PowerPoint</Application>
  <PresentationFormat>Widescreen</PresentationFormat>
  <Paragraphs>343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85" baseType="lpstr">
      <vt:lpstr>Abadi</vt:lpstr>
      <vt:lpstr>Aldhabi</vt:lpstr>
      <vt:lpstr>Amasis MT Pro Black</vt:lpstr>
      <vt:lpstr>Arial</vt:lpstr>
      <vt:lpstr>Calibri</vt:lpstr>
      <vt:lpstr>Calibri Light</vt:lpstr>
      <vt:lpstr>Courier New</vt:lpstr>
      <vt:lpstr>inherit</vt:lpstr>
      <vt:lpstr>Liberation Serif</vt:lpstr>
      <vt:lpstr>Segoe UI</vt:lpstr>
      <vt:lpstr>Söhne</vt:lpstr>
      <vt:lpstr>Söhne Mono</vt:lpstr>
      <vt:lpstr>Times</vt:lpstr>
      <vt:lpstr>Times New Roman</vt:lpstr>
      <vt:lpstr>var(--ff-lato)</vt:lpstr>
      <vt:lpstr>var(--font-sans)</vt:lpstr>
      <vt:lpstr>var(--font-serif)</vt:lpstr>
      <vt:lpstr>Verdana</vt:lpstr>
      <vt:lpstr>Wingdings</vt:lpstr>
      <vt:lpstr>Office Theme</vt:lpstr>
      <vt:lpstr>BIG DATA ANALYTICS Part – 4 “PIG”</vt:lpstr>
      <vt:lpstr>Agenda:</vt:lpstr>
      <vt:lpstr>PowerPoint Presentation</vt:lpstr>
      <vt:lpstr>MapReduce Way:                            Apache PIG:</vt:lpstr>
      <vt:lpstr>PowerPoint Presentation</vt:lpstr>
      <vt:lpstr>Apache PIG:</vt:lpstr>
      <vt:lpstr>Why to Opt Pig instead of MapReduce:</vt:lpstr>
      <vt:lpstr>PIG VS MapReduce</vt:lpstr>
      <vt:lpstr>Apache Pig: Advantages</vt:lpstr>
      <vt:lpstr>PowerPoint Presentation</vt:lpstr>
      <vt:lpstr>Apache Pig – Architecture / Pig MapReduce Engine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Study: Twitter </vt:lpstr>
      <vt:lpstr>Case Study: Twitter</vt:lpstr>
      <vt:lpstr>High Level implementation – HDFS &amp; Pig</vt:lpstr>
      <vt:lpstr>Implementation Flow - Detail</vt:lpstr>
      <vt:lpstr>Case Study: Twitter</vt:lpstr>
      <vt:lpstr>What happens underneath the covers when you run/submit a Sqoop import job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Apache Pig - Components</vt:lpstr>
      <vt:lpstr>Pig – Execution  Modes</vt:lpstr>
      <vt:lpstr>PowerPoint Presentation</vt:lpstr>
      <vt:lpstr>PowerPoint Presentation</vt:lpstr>
      <vt:lpstr>PowerPoint Presentation</vt:lpstr>
      <vt:lpstr>Data Model : Pig</vt:lpstr>
      <vt:lpstr>Pig Data Model: Bag &amp; Tuple </vt:lpstr>
      <vt:lpstr>Pig Data Model: Map &amp; Atom</vt:lpstr>
      <vt:lpstr>Pig: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ANALYTICS Part – 3 “PIG”</dc:title>
  <dc:creator>Rashmi Laxmikant Malghan [MAHE-MIT]</dc:creator>
  <cp:lastModifiedBy>Rashmi Laxmikant Malghan [MAHE-MIT]</cp:lastModifiedBy>
  <cp:revision>74</cp:revision>
  <dcterms:created xsi:type="dcterms:W3CDTF">2023-02-15T09:16:12Z</dcterms:created>
  <dcterms:modified xsi:type="dcterms:W3CDTF">2024-01-31T14:31:52Z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0x01010027F7A14CA634AE469B96691D94FD32F7</vt:lpwstr>
  </property>
</Properties>
</file>